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31"/>
  </p:notesMasterIdLst>
  <p:handoutMasterIdLst>
    <p:handoutMasterId r:id="rId32"/>
  </p:handoutMasterIdLst>
  <p:sldIdLst>
    <p:sldId id="256" r:id="rId5"/>
    <p:sldId id="266" r:id="rId6"/>
    <p:sldId id="329" r:id="rId7"/>
    <p:sldId id="310" r:id="rId8"/>
    <p:sldId id="299" r:id="rId9"/>
    <p:sldId id="313" r:id="rId10"/>
    <p:sldId id="314" r:id="rId11"/>
    <p:sldId id="315" r:id="rId12"/>
    <p:sldId id="316" r:id="rId13"/>
    <p:sldId id="307" r:id="rId14"/>
    <p:sldId id="308" r:id="rId15"/>
    <p:sldId id="317" r:id="rId16"/>
    <p:sldId id="284" r:id="rId17"/>
    <p:sldId id="300" r:id="rId18"/>
    <p:sldId id="318" r:id="rId19"/>
    <p:sldId id="323" r:id="rId20"/>
    <p:sldId id="304" r:id="rId21"/>
    <p:sldId id="330" r:id="rId22"/>
    <p:sldId id="301" r:id="rId23"/>
    <p:sldId id="302" r:id="rId24"/>
    <p:sldId id="320" r:id="rId25"/>
    <p:sldId id="319" r:id="rId26"/>
    <p:sldId id="322" r:id="rId27"/>
    <p:sldId id="326" r:id="rId28"/>
    <p:sldId id="331" r:id="rId29"/>
    <p:sldId id="327" r:id="rId30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9ED6"/>
    <a:srgbClr val="000000"/>
    <a:srgbClr val="E2D9DC"/>
    <a:srgbClr val="C9C5D6"/>
    <a:srgbClr val="59546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658" autoAdjust="0"/>
    <p:restoredTop sz="85291" autoAdjust="0"/>
  </p:normalViewPr>
  <p:slideViewPr>
    <p:cSldViewPr snapToGrid="0">
      <p:cViewPr varScale="1">
        <p:scale>
          <a:sx n="96" d="100"/>
          <a:sy n="96" d="100"/>
        </p:scale>
        <p:origin x="1398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3" d="100"/>
          <a:sy n="123" d="100"/>
        </p:scale>
        <p:origin x="49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589D207-BE08-4B33-B5B0-5A5A94C9512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5E58DB9-49DC-495B-A68F-33D105C906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30B6D75-7ECF-4161-A09B-5C785894AD98}" type="datetime1">
              <a:rPr lang="ru-RU" smtClean="0"/>
              <a:t>17.05.2023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F66337E-DAD5-442C-9B8F-E10EB7D972C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EE3BDF2-02BD-4181-AC28-FD56172CC62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AF8A362-CAFC-4987-9A50-47570528395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52374917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0674D4D-D272-4E2F-8D55-F211A55E4FBA}" type="datetime1">
              <a:rPr lang="ru-RU" smtClean="0"/>
              <a:t>17.05.2023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/>
              <a:t>Щелкните, чтобы изменить стили текста образца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4EEB602-95FC-483A-B12D-216A7AD7EA2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25843093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Добрый день, дорогие слушатели. Я являюсь студенткой группы 430-2 Томского Университета Систем Управления и Радиоэлектроники. Сегодня я представлю доклад на тему «</a:t>
            </a:r>
            <a:r>
              <a:rPr lang="ru-RU" sz="1800" dirty="0"/>
              <a:t>Выбор альтернатив повышения эффективности 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процесса разработки корпоративного сайта в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web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-студии». Объектом моего исследования являлась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web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-студия, которая осуществляет заказную разработку корпоративных сайтов.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00674D4D-D272-4E2F-8D55-F211A55E4FBA}" type="datetime1">
              <a:rPr lang="ru-RU" smtClean="0"/>
              <a:t>17.05.2023</a:t>
            </a:fld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4EEB602-95FC-483A-B12D-216A7AD7EA24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429427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Изучив предметную область, были выявлены возможные причины превышения бюджета. Коренные причины были оценены методом парного сравнения. Среди них самым важным оказались санкции, наложенные на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IT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-сектор.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07F282E-55F5-4803-B60F-09BA4600E538}" type="slidenum">
              <a:rPr lang="ru-RU" smtClean="0"/>
              <a:t>10</a:t>
            </a:fld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9E23180-3D16-4251-87F3-C015ECEE305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9C848E7B-0E20-439F-8D28-B978EF53933E}" type="datetime1">
              <a:rPr lang="ru-RU" smtClean="0"/>
              <a:t>17.05.2023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495111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Чтобы понять, как устранить проблему, было построено дерево целей, которое нам позволяет оценить возможные альтернативы решения проблемы. Оценивание производилось методом анализа иерархий, который заключается в составлении матриц парных сравнений с последующей свёрткой. Оценка производится на основании мнения эксперта, в данном случае, руководителя веб-студии. В результате, мы получаем локальные и глобальные приоритеты, среди которых выявляется наилучшая. Их вы можете увидеть на слайде. Соответственно, на нижнем уровне мы видим наиболее приоритетную цель – «Провести анализ доступных вендоров и оценить риски».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07F282E-55F5-4803-B60F-09BA4600E538}" type="slidenum">
              <a:rPr lang="ru-RU" smtClean="0"/>
              <a:t>11</a:t>
            </a:fld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9E23180-3D16-4251-87F3-C015ECEE305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9C848E7B-0E20-439F-8D28-B978EF53933E}" type="datetime1">
              <a:rPr lang="ru-RU" smtClean="0"/>
              <a:t>17.05.2023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217068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Дальше встаёт вопрос о том, какими методами мы можем решить данную задачу. А именно были предложены альтернативы решения. Здесь можно увидеть, что необходимо проводить оценку исходя из соотношения риска к стоимости той или иной альтернативы, а значит, они являются качественными и могут сравниваться исходя из субъективной оценки экспертов. Таким образом был выбран метод группового парного сравнения с системой оценок 1/0.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07F282E-55F5-4803-B60F-09BA4600E538}" type="slidenum">
              <a:rPr lang="ru-RU" smtClean="0"/>
              <a:t>12</a:t>
            </a:fld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7EAE98F-26D7-4BA0-BF3B-0E3E3674B0F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31FFE19B-4A48-43B4-9B45-98B33319B8A3}" type="datetime1">
              <a:rPr lang="ru-RU" smtClean="0"/>
              <a:t>17.05.2023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830467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Метод заключается в том, что сначала составляются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булевые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матрицы для каждого эксперта, в которых эксперты сравнивают всевозможные пары альтернатив по правилу, что, если альтернатива по строке лучше или эквивалентна альтернативе по столбцу, то ячейка принимает значение 1, в противном случае – значение 0. Далее высчитывается обобщённая матрица, в которой элементы принимают значения по принципу большинства голосов экспертов. И наконец, элементы строки данной матрицы суммируются и подсчитываются ранги альтернатив. При этом самая лучшая альтернатива имеет ранг со значением 1. 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07F282E-55F5-4803-B60F-09BA4600E538}" type="slidenum">
              <a:rPr lang="ru-RU" smtClean="0"/>
              <a:t>13</a:t>
            </a:fld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09B5500-2750-4927-9732-1F814185C40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9B6C8C9B-295E-4448-B641-1BA38A0A7BB5}" type="datetime1">
              <a:rPr lang="ru-RU" smtClean="0"/>
              <a:t>17.05.2023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668859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Таким образом, эксперты оценили предложенные альтернативы, как показано на слайде.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00674D4D-D272-4E2F-8D55-F211A55E4FBA}" type="datetime1">
              <a:rPr lang="ru-RU" smtClean="0"/>
              <a:t>17.05.2023</a:t>
            </a:fld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4EEB602-95FC-483A-B12D-216A7AD7EA24}" type="slidenum">
              <a:rPr lang="ru-RU" smtClean="0"/>
              <a:t>14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38305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Далее, в соответствии с методом, была высчитана обобщённая матрица парных сравнений. В результате подсчёта рангов было выяснено, что наилучшей альтернативой является – «поиск вендоров в специализированных организациях и оценка рисков по критериям годового оборота, прибыльности и клиентской базы вендора».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00674D4D-D272-4E2F-8D55-F211A55E4FBA}" type="datetime1">
              <a:rPr lang="ru-RU" smtClean="0"/>
              <a:t>17.05.2023</a:t>
            </a:fld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4EEB602-95FC-483A-B12D-216A7AD7EA24}" type="slidenum">
              <a:rPr lang="ru-RU" smtClean="0"/>
              <a:t>15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608610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Процесс оценки альтернатив был автоматизирован с помощью универсального программного продукта, обеспечивающего ввод альтернатив, экспертов, экспертных оценок в матрицах, формирование агрегированной матрицы и итоговое ранжирование альтернатив.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07F282E-55F5-4803-B60F-09BA4600E538}" type="slidenum">
              <a:rPr lang="ru-RU" smtClean="0"/>
              <a:t>16</a:t>
            </a:fld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09B5500-2750-4927-9732-1F814185C40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9B6C8C9B-295E-4448-B641-1BA38A0A7BB5}" type="datetime1">
              <a:rPr lang="ru-RU" smtClean="0"/>
              <a:t>17.05.2023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033687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Среди подобных ПО было найдено несколько программ. Программа ПР-1 требует работы в текстовых файлах, что довольно затрудняет процесс оценивания альтернатив. В свою очередь программа системы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HT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LINE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реализует метод парных сравнений лишь одного эксперта и предоставляет свои услуги по заказу. 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00674D4D-D272-4E2F-8D55-F211A55E4FBA}" type="datetime1">
              <a:rPr lang="ru-RU" smtClean="0"/>
              <a:t>17.05.2023</a:t>
            </a:fld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4EEB602-95FC-483A-B12D-216A7AD7EA24}" type="slidenum">
              <a:rPr lang="ru-RU" smtClean="0"/>
              <a:t>17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376756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Тогда было предпринято решение реализовать ПО, доступное на операционной системе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Windows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и дистрибутивах ядра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Linux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ПО поставляется с открытым исходным кодом и размещено на платформе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github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В качестве языка программирования использовался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Python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версии 3.10.7.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GUI 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был построен с помощью фреймворка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DearPyGui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А компиляция в исполняемый файл под систему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Windows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производилась утилитой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py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exe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00674D4D-D272-4E2F-8D55-F211A55E4FBA}" type="datetime1">
              <a:rPr lang="ru-RU" smtClean="0"/>
              <a:t>17.05.2023</a:t>
            </a:fld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4EEB602-95FC-483A-B12D-216A7AD7EA24}" type="slidenum">
              <a:rPr lang="ru-RU" smtClean="0"/>
              <a:t>18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759461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Стартовое окно содержит поле с инструкцией, вводом рассматриваемой цели, количество альтернатив и сами альтернативы. 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07F282E-55F5-4803-B60F-09BA4600E538}" type="slidenum">
              <a:rPr lang="ru-RU" smtClean="0"/>
              <a:t>19</a:t>
            </a:fld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ECD9EF1-3AA2-4802-BC32-1E9BFED055A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2265C17A-7F3B-48E8-B029-F29F89709956}" type="datetime1">
              <a:rPr lang="ru-RU" smtClean="0"/>
              <a:t>17.05.2023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668859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 результатам исследования, проведённого «Рейтингом Рунета» и «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CMS Magazine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» было выяснено, с какими трудностями пришлось столкнуться клиентам студий, обратившимся за разработкой сайта. Только 36,8% респондентов остались довольны работой. Другие клиенты ссылались на причины, представленные на слайде. Одной из самый частых причин недовольства является «Недооценка трудозатрат на решение поставленных задач», которая в конечном счёте приводит к проблеме превышения бюджета. Поэтому именно эта проблема была зафиксирована мной для проведения анализа и решения проблемной ситуации.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07F282E-55F5-4803-B60F-09BA4600E538}" type="slidenum">
              <a:rPr lang="ru-RU" smtClean="0"/>
              <a:t>2</a:t>
            </a:fld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9E23180-3D16-4251-87F3-C015ECEE305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9C848E7B-0E20-439F-8D28-B978EF53933E}" type="datetime1">
              <a:rPr lang="ru-RU" smtClean="0"/>
              <a:t>17.05.2023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274510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После нажатия кнопки «Продолжить» всплывает окно с экспертом. Эксперту необходимо ввести свою роль и отредактировать матрицу, чтобы оценить альтернативы. 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00674D4D-D272-4E2F-8D55-F211A55E4FBA}" type="datetime1">
              <a:rPr lang="ru-RU" smtClean="0"/>
              <a:t>17.05.2023</a:t>
            </a:fld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4EEB602-95FC-483A-B12D-216A7AD7EA24}" type="slidenum">
              <a:rPr lang="ru-RU" smtClean="0"/>
              <a:t>20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689621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любой момент есть возможность вернуться к предыдущему эксперту и посмотреть подсчитанную согласованность матрицы.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00674D4D-D272-4E2F-8D55-F211A55E4FBA}" type="datetime1">
              <a:rPr lang="ru-RU" smtClean="0"/>
              <a:t>17.05.2023</a:t>
            </a:fld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4EEB602-95FC-483A-B12D-216A7AD7EA24}" type="slidenum">
              <a:rPr lang="ru-RU" smtClean="0"/>
              <a:t>21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65094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 последнем эксперте появляется кнопка «Вычислить наилучшую альтернативу».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00674D4D-D272-4E2F-8D55-F211A55E4FBA}" type="datetime1">
              <a:rPr lang="ru-RU" smtClean="0"/>
              <a:t>17.05.2023</a:t>
            </a:fld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4EEB602-95FC-483A-B12D-216A7AD7EA24}" type="slidenum">
              <a:rPr lang="ru-RU" smtClean="0"/>
              <a:t>22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7791785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После чего программа подсчитывает ранги и выдаёт наилучшую альтернативу. Как видно, вывод совпадает с результатами, полученными ручным подсчётом. 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00674D4D-D272-4E2F-8D55-F211A55E4FBA}" type="datetime1">
              <a:rPr lang="ru-RU" smtClean="0"/>
              <a:t>17.05.2023</a:t>
            </a:fld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4EEB602-95FC-483A-B12D-216A7AD7EA24}" type="slidenum">
              <a:rPr lang="ru-RU" smtClean="0"/>
              <a:t>23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334168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Репозиторий можно посмотреть, отсканировав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qr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-код со слайда.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00674D4D-D272-4E2F-8D55-F211A55E4FBA}" type="datetime1">
              <a:rPr lang="ru-RU" smtClean="0"/>
              <a:t>17.05.2023</a:t>
            </a:fld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4EEB602-95FC-483A-B12D-216A7AD7EA24}" type="slidenum">
              <a:rPr lang="ru-RU" smtClean="0"/>
              <a:t>24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749411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Таким образом, в работе на основе системного подхода предложено программное обеспечение и комплекс методов и моделей для этапов анализа, оценки и выбора альтернатив. Предложенный инструментарий универсален и может использоваться для решения других проблемных ситуаций. 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00674D4D-D272-4E2F-8D55-F211A55E4FBA}" type="datetime1">
              <a:rPr lang="ru-RU" smtClean="0"/>
              <a:t>17.05.2023</a:t>
            </a:fld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4EEB602-95FC-483A-B12D-216A7AD7EA24}" type="slidenum">
              <a:rPr lang="ru-RU" smtClean="0"/>
              <a:t>25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855500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Благодарю за внимание. А теперь, если возникли вопросы, я готова на них ответить.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07F282E-55F5-4803-B60F-09BA4600E538}" type="slidenum">
              <a:rPr lang="ru-RU" smtClean="0"/>
              <a:t>26</a:t>
            </a:fld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DD0D667-8AD0-4B43-A9CB-F727D6561BA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00CAD059-5FC9-4125-AC3B-C5018339EA16}" type="datetime1">
              <a:rPr lang="ru-RU" smtClean="0"/>
              <a:t>17.05.2023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806978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0215" algn="just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Таким образом цель состоит в разработке комплекса методов и программного обеспечения для выработки эффективных решений в проблемных ситуациях (в частности, для правильного планирования и контроля выполнения бюджета проекта). Чтобы достичь цели, были определены задачи работы, а именно: разработать модели чёрного ящика, состава и структуры, определить причины возникновения проблемы и цели, для их устранения, рассчитать наиболее приоритетную цель, предложить альтернативы её достижения, подобрать метод подсчёта наилучшей альтернативы и разработать ПО для автоматизации работы руководителя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web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-студии. 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00674D4D-D272-4E2F-8D55-F211A55E4FBA}" type="datetime1">
              <a:rPr lang="ru-RU" smtClean="0"/>
              <a:t>17.05.2023</a:t>
            </a:fld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4EEB602-95FC-483A-B12D-216A7AD7EA24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36676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Первым делом разрабатывалась модель чёрного ящика. Модель предназначена для описания взаимодействия веб-студии с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акторами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внешней среды. Так, основными </a:t>
            </a:r>
            <a:r>
              <a:rPr lang="ru-R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акторами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являются: Заказчик, поставщики ресурсов и конкуренты. И чтобы процесс разработки сайта рассмотреть более подробно, была предложена следующая модель состава.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07F282E-55F5-4803-B60F-09BA4600E538}" type="slidenum">
              <a:rPr lang="ru-RU" smtClean="0"/>
              <a:t>4</a:t>
            </a:fld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9E23180-3D16-4251-87F3-C015ECEE305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9C848E7B-0E20-439F-8D28-B978EF53933E}" type="datetime1">
              <a:rPr lang="ru-RU" smtClean="0"/>
              <a:t>17.05.2023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02916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 построении модели состава были определены основные этапы жизненного цикла — это «Анализ», «Разработка» и «Сопровождение». Устранение ошибок, допущенных на этапе «Анализа», может в итоге увеличить общую стоимость разработки на 50%-70%. На этапе «Разработки» есть риск смены сотрудников и внесения изменений в согласованный продукт, что несёт за собой материальные потери в виде ресурсов на адаптацию новоприбывших и исправление готового материала в соответствие с новыми требованиями.  В случае, если заказчиком контент был предоставлен с опозданием или в ненадлежащем виде, это приводит к дополнительным трудозатратам на этапе «Сопровождения».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07F282E-55F5-4803-B60F-09BA4600E538}" type="slidenum">
              <a:rPr lang="ru-RU" smtClean="0"/>
              <a:t>5</a:t>
            </a:fld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66CC9D1-92BD-408C-AB47-87308F3D76B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0217C6A4-F3AA-4968-8091-0A65EE445937}" type="datetime1">
              <a:rPr lang="ru-RU" smtClean="0"/>
              <a:t>17.05.2023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040651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Для того, чтобы более детально рассмотреть взаимодействие подсистем процесса разработки сайта были разработаны диаграммы структуры, представленные на данном слайде.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00674D4D-D272-4E2F-8D55-F211A55E4FBA}" type="datetime1">
              <a:rPr lang="ru-RU" smtClean="0"/>
              <a:t>17.05.2023</a:t>
            </a:fld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4EEB602-95FC-483A-B12D-216A7AD7EA24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182649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 стадии «Анализа» первичная информация, собранная от заказчика в виде брифа, поступает аккаунт-менеджеру, где после подписания договора руководителем паспорт проекта отправляется на этап изучения аудитории. Получив шаблон проекта, начинается разработка структуры сайта и прототипов страниц. По завершению этого этапа оформляется ТЗ, корректируется смета, оплачивается данный этап разработки и составляется смета на следующие этапы.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00674D4D-D272-4E2F-8D55-F211A55E4FBA}" type="datetime1">
              <a:rPr lang="ru-RU" smtClean="0"/>
              <a:t>17.05.2023</a:t>
            </a:fld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4EEB602-95FC-483A-B12D-216A7AD7EA24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731909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После получения ТЗ аккаунт менеджер передаёт прототипы страниц дизайнеру и старшему разработчику. И далее жизненный цикл разделяется параллельно на процессы «разработки основной части функционала» и «вёрстки». Как только команды закончат реализацию основной части, проект отправляется на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SEO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-оптимизацию.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00674D4D-D272-4E2F-8D55-F211A55E4FBA}" type="datetime1">
              <a:rPr lang="ru-RU" smtClean="0"/>
              <a:t>17.05.2023</a:t>
            </a:fld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4EEB602-95FC-483A-B12D-216A7AD7EA24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37796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450215">
              <a:lnSpc>
                <a:spcPct val="150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Далее уже тестовая версия сайта поступает контент менеджеру, который ответственен за информационное наполнение сайта. Потом обязательным этапом идёт тестирование проекта. И наконец, подключаются дополнительные услуги, оговоренные с заказчиком ранее.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Дата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00674D4D-D272-4E2F-8D55-F211A55E4FBA}" type="datetime1">
              <a:rPr lang="ru-RU" smtClean="0"/>
              <a:t>17.05.2023</a:t>
            </a:fld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4EEB602-95FC-483A-B12D-216A7AD7EA24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30085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Прямоугольник 51">
            <a:extLst>
              <a:ext uri="{FF2B5EF4-FFF2-40B4-BE49-F238E27FC236}">
                <a16:creationId xmlns:a16="http://schemas.microsoft.com/office/drawing/2014/main" id="{EA8D8870-8337-4ABD-9EA6-3D5AAB7E42D9}"/>
              </a:ext>
            </a:extLst>
          </p:cNvPr>
          <p:cNvSpPr/>
          <p:nvPr userDrawn="1"/>
        </p:nvSpPr>
        <p:spPr>
          <a:xfrm flipH="1">
            <a:off x="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53" name="Прямоугольник 52">
            <a:extLst>
              <a:ext uri="{FF2B5EF4-FFF2-40B4-BE49-F238E27FC236}">
                <a16:creationId xmlns:a16="http://schemas.microsoft.com/office/drawing/2014/main" id="{BAC3B2DB-2CCA-4BD4-8D63-98257049E273}"/>
              </a:ext>
            </a:extLst>
          </p:cNvPr>
          <p:cNvSpPr/>
          <p:nvPr userDrawn="1"/>
        </p:nvSpPr>
        <p:spPr>
          <a:xfrm>
            <a:off x="1" y="825691"/>
            <a:ext cx="6795928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54" name="Заголовок 1">
            <a:extLst>
              <a:ext uri="{FF2B5EF4-FFF2-40B4-BE49-F238E27FC236}">
                <a16:creationId xmlns:a16="http://schemas.microsoft.com/office/drawing/2014/main" id="{324DAAC3-FA37-4838-A298-327679F99F8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8169" y="1057524"/>
            <a:ext cx="5003540" cy="217343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sz="440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ru-RU" sz="4400">
                <a:solidFill>
                  <a:schemeClr val="bg1"/>
                </a:solidFill>
              </a:rPr>
              <a:t>ЩЕЛКНИТЕ, ЧТОБЫ ДОБАВИТЬ ЗАГОЛОВОК</a:t>
            </a:r>
          </a:p>
        </p:txBody>
      </p:sp>
      <p:sp>
        <p:nvSpPr>
          <p:cNvPr id="55" name="Подзаголовок 2">
            <a:extLst>
              <a:ext uri="{FF2B5EF4-FFF2-40B4-BE49-F238E27FC236}">
                <a16:creationId xmlns:a16="http://schemas.microsoft.com/office/drawing/2014/main" id="{50BC9D78-FF13-4CEB-8ECB-E64E85C5D0B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46645" y="3751121"/>
            <a:ext cx="4985065" cy="1606163"/>
          </a:xfrm>
        </p:spPr>
        <p:txBody>
          <a:bodyPr rtlCol="0" anchor="t">
            <a:noAutofit/>
          </a:bodyPr>
          <a:lstStyle>
            <a:lvl1pPr>
              <a:defRPr sz="2400" b="0"/>
            </a:lvl1pPr>
          </a:lstStyle>
          <a:p>
            <a:pPr rtl="0"/>
            <a:r>
              <a:rPr lang="ru-RU">
                <a:solidFill>
                  <a:schemeClr val="tx1">
                    <a:lumMod val="75000"/>
                    <a:lumOff val="25000"/>
                  </a:schemeClr>
                </a:solidFill>
              </a:rPr>
              <a:t>Подзаголовок слайда</a:t>
            </a:r>
          </a:p>
        </p:txBody>
      </p:sp>
      <p:sp>
        <p:nvSpPr>
          <p:cNvPr id="56" name="Прямоугольник 55">
            <a:extLst>
              <a:ext uri="{FF2B5EF4-FFF2-40B4-BE49-F238E27FC236}">
                <a16:creationId xmlns:a16="http://schemas.microsoft.com/office/drawing/2014/main" id="{FB792E4C-AD3B-4E88-8540-E75759746368}"/>
              </a:ext>
            </a:extLst>
          </p:cNvPr>
          <p:cNvSpPr/>
          <p:nvPr userDrawn="1"/>
        </p:nvSpPr>
        <p:spPr>
          <a:xfrm>
            <a:off x="1" y="889697"/>
            <a:ext cx="1070775" cy="2466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57" name="Прямоугольник 56">
            <a:extLst>
              <a:ext uri="{FF2B5EF4-FFF2-40B4-BE49-F238E27FC236}">
                <a16:creationId xmlns:a16="http://schemas.microsoft.com/office/drawing/2014/main" id="{6A32632F-9ED1-4328-BBE3-B4E014156A29}"/>
              </a:ext>
            </a:extLst>
          </p:cNvPr>
          <p:cNvSpPr/>
          <p:nvPr userDrawn="1"/>
        </p:nvSpPr>
        <p:spPr>
          <a:xfrm rot="5400000">
            <a:off x="-236512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58" name="Нижний колонтитул 4">
            <a:extLst>
              <a:ext uri="{FF2B5EF4-FFF2-40B4-BE49-F238E27FC236}">
                <a16:creationId xmlns:a16="http://schemas.microsoft.com/office/drawing/2014/main" id="{15A37EDE-F10B-4C4B-9572-8778C2D6A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35103" y="6309360"/>
            <a:ext cx="4797504" cy="457200"/>
          </a:xfrm>
        </p:spPr>
        <p:txBody>
          <a:bodyPr rtlCol="0"/>
          <a:lstStyle/>
          <a:p>
            <a:pPr algn="l" rtl="0"/>
            <a:r>
              <a:rPr lang="ru-RU"/>
              <a:t>Заголовок презентации</a:t>
            </a:r>
          </a:p>
        </p:txBody>
      </p:sp>
      <p:sp>
        <p:nvSpPr>
          <p:cNvPr id="59" name="Прямоугольник 58">
            <a:extLst>
              <a:ext uri="{FF2B5EF4-FFF2-40B4-BE49-F238E27FC236}">
                <a16:creationId xmlns:a16="http://schemas.microsoft.com/office/drawing/2014/main" id="{EA124D3C-01E3-4B96-BDF0-54851D1739D0}"/>
              </a:ext>
            </a:extLst>
          </p:cNvPr>
          <p:cNvSpPr/>
          <p:nvPr userDrawn="1"/>
        </p:nvSpPr>
        <p:spPr>
          <a:xfrm rot="5400000">
            <a:off x="339893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61" name="Дата 35">
            <a:extLst>
              <a:ext uri="{FF2B5EF4-FFF2-40B4-BE49-F238E27FC236}">
                <a16:creationId xmlns:a16="http://schemas.microsoft.com/office/drawing/2014/main" id="{D6890A67-3C66-4F8A-B1A6-05469F40F8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4" y="6309360"/>
            <a:ext cx="2151135" cy="457200"/>
          </a:xfrm>
        </p:spPr>
        <p:txBody>
          <a:bodyPr rtlCol="0"/>
          <a:lstStyle/>
          <a:p>
            <a:pPr algn="l" rtl="0"/>
            <a:r>
              <a:rPr lang="ru-RU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rPr>
              <a:t>1 февраля 20XX</a:t>
            </a:r>
            <a:endParaRPr lang="ru-RU" dirty="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62" name="Номер слайда 36">
            <a:extLst>
              <a:ext uri="{FF2B5EF4-FFF2-40B4-BE49-F238E27FC236}">
                <a16:creationId xmlns:a16="http://schemas.microsoft.com/office/drawing/2014/main" id="{46849723-0CBF-47CA-9477-4D42CAC71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3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rPr>
              <a:pPr/>
              <a:t>‹#›</a:t>
            </a:fld>
            <a:endParaRPr lang="ru-RU" dirty="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65" name="Рисунок 64">
            <a:extLst>
              <a:ext uri="{FF2B5EF4-FFF2-40B4-BE49-F238E27FC236}">
                <a16:creationId xmlns:a16="http://schemas.microsoft.com/office/drawing/2014/main" id="{D60E3C33-714C-4528-93A6-4470C3E89AE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859936" y="-2"/>
            <a:ext cx="5332064" cy="6858002"/>
          </a:xfrm>
          <a:custGeom>
            <a:avLst/>
            <a:gdLst>
              <a:gd name="connsiteX0" fmla="*/ 0 w 5332064"/>
              <a:gd name="connsiteY0" fmla="*/ 0 h 6858002"/>
              <a:gd name="connsiteX1" fmla="*/ 5332064 w 5332064"/>
              <a:gd name="connsiteY1" fmla="*/ 0 h 6858002"/>
              <a:gd name="connsiteX2" fmla="*/ 5332064 w 5332064"/>
              <a:gd name="connsiteY2" fmla="*/ 6858002 h 6858002"/>
              <a:gd name="connsiteX3" fmla="*/ 0 w 5332064"/>
              <a:gd name="connsiteY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32064" h="6858002">
                <a:moveTo>
                  <a:pt x="0" y="0"/>
                </a:moveTo>
                <a:lnTo>
                  <a:pt x="5332064" y="0"/>
                </a:lnTo>
                <a:lnTo>
                  <a:pt x="5332064" y="6858002"/>
                </a:lnTo>
                <a:lnTo>
                  <a:pt x="0" y="6858002"/>
                </a:lnTo>
                <a:close/>
              </a:path>
            </a:pathLst>
          </a:custGeom>
        </p:spPr>
        <p:txBody>
          <a:bodyPr wrap="square" rtlCol="0" anchor="t">
            <a:noAutofit/>
          </a:bodyPr>
          <a:lstStyle>
            <a:lvl1pPr algn="ctr">
              <a:defRPr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</p:spTree>
    <p:extLst>
      <p:ext uri="{BB962C8B-B14F-4D97-AF65-F5344CB8AC3E}">
        <p14:creationId xmlns:p14="http://schemas.microsoft.com/office/powerpoint/2010/main" val="42582526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с 2 столбц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Прямоугольник 1">
            <a:extLst>
              <a:ext uri="{FF2B5EF4-FFF2-40B4-BE49-F238E27FC236}">
                <a16:creationId xmlns:a16="http://schemas.microsoft.com/office/drawing/2014/main" id="{2A19A957-1FB5-43F8-B325-BBD9FEF23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3FA5410A-92A6-4C0B-9D89-186B7DDB2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903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CD8F3F22-19C9-4C61-8202-3220217D29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935" y="180644"/>
            <a:ext cx="10900147" cy="935776"/>
          </a:xfrm>
        </p:spPr>
        <p:txBody>
          <a:bodyPr rtlCol="0"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>
                <a:solidFill>
                  <a:schemeClr val="bg1"/>
                </a:solidFill>
              </a:rPr>
              <a:t>Заголовок слайда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21A26073-23A2-4B91-A128-79AA1BE935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351621"/>
            <a:ext cx="12192000" cy="4749487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14D5DFA-0CEA-43F0-98EE-6C9F741F7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6107838"/>
            <a:ext cx="4651248" cy="7501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5" name="Объект 2">
            <a:extLst>
              <a:ext uri="{FF2B5EF4-FFF2-40B4-BE49-F238E27FC236}">
                <a16:creationId xmlns:a16="http://schemas.microsoft.com/office/drawing/2014/main" id="{0F94B471-6707-4251-8230-A51AED0767C9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48935" y="1834007"/>
            <a:ext cx="4727735" cy="465155"/>
          </a:xfrm>
        </p:spPr>
        <p:txBody>
          <a:bodyPr rtlCol="0" anchor="t">
            <a:noAutofit/>
          </a:bodyPr>
          <a:lstStyle>
            <a:lvl1pPr>
              <a:buFont typeface="Arial" panose="020B0604020202020204" pitchFamily="34" charset="0"/>
              <a:buNone/>
              <a:defRPr sz="2000" b="1"/>
            </a:lvl1pPr>
          </a:lstStyle>
          <a:p>
            <a:pPr rtl="0"/>
            <a:r>
              <a:rPr lang="ru-RU"/>
              <a:t>Подзаголовок слайда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ED986D97-E6F1-49E8-977A-C802B4E41B7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8935" y="2422380"/>
            <a:ext cx="4727735" cy="3029446"/>
          </a:xfrm>
        </p:spPr>
        <p:txBody>
          <a:bodyPr rtlCol="0" anchor="t">
            <a:noAutofit/>
          </a:bodyPr>
          <a:lstStyle>
            <a:lvl1pPr marL="283464" indent="-283464">
              <a:buFont typeface="Arial" panose="020B0604020202020204" pitchFamily="34" charset="0"/>
              <a:buChar char="•"/>
              <a:defRPr sz="1600" b="0" baseline="0"/>
            </a:lvl1pPr>
          </a:lstStyle>
          <a:p>
            <a:pPr rtl="0"/>
            <a:r>
              <a:rPr lang="ru-RU"/>
              <a:t> Текст слайда</a:t>
            </a:r>
          </a:p>
        </p:txBody>
      </p:sp>
      <p:sp>
        <p:nvSpPr>
          <p:cNvPr id="16" name="Объект 2">
            <a:extLst>
              <a:ext uri="{FF2B5EF4-FFF2-40B4-BE49-F238E27FC236}">
                <a16:creationId xmlns:a16="http://schemas.microsoft.com/office/drawing/2014/main" id="{762163C0-B07F-43E4-B17C-2E6A96553B9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096001" y="1834006"/>
            <a:ext cx="4727735" cy="465155"/>
          </a:xfrm>
        </p:spPr>
        <p:txBody>
          <a:bodyPr rtlCol="0" anchor="t">
            <a:noAutofit/>
          </a:bodyPr>
          <a:lstStyle>
            <a:lvl1pPr>
              <a:buFont typeface="Arial" panose="020B0604020202020204" pitchFamily="34" charset="0"/>
              <a:buNone/>
              <a:defRPr sz="2000" b="1"/>
            </a:lvl1pPr>
          </a:lstStyle>
          <a:p>
            <a:pPr rtl="0"/>
            <a:r>
              <a:rPr lang="ru-RU"/>
              <a:t>Подзаголовок слайда</a:t>
            </a:r>
          </a:p>
        </p:txBody>
      </p:sp>
      <p:sp>
        <p:nvSpPr>
          <p:cNvPr id="14" name="Объект 2">
            <a:extLst>
              <a:ext uri="{FF2B5EF4-FFF2-40B4-BE49-F238E27FC236}">
                <a16:creationId xmlns:a16="http://schemas.microsoft.com/office/drawing/2014/main" id="{9098FA6D-3C80-4FE1-B248-1CA2B6862F6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1" y="2422380"/>
            <a:ext cx="4727735" cy="3029446"/>
          </a:xfrm>
        </p:spPr>
        <p:txBody>
          <a:bodyPr rtlCol="0" anchor="t">
            <a:noAutofit/>
          </a:bodyPr>
          <a:lstStyle>
            <a:lvl1pPr marL="283464" indent="-283464">
              <a:buFont typeface="Arial" panose="020B0604020202020204" pitchFamily="34" charset="0"/>
              <a:buChar char="•"/>
              <a:defRPr sz="1600" b="0" baseline="0"/>
            </a:lvl1pPr>
          </a:lstStyle>
          <a:p>
            <a:pPr rtl="0"/>
            <a:r>
              <a:rPr lang="ru-RU"/>
              <a:t> Текст слайда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8352712D-F957-4B22-8B50-BE10410FF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4" y="6101107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1" name="Нижний колонтитул 29">
            <a:extLst>
              <a:ext uri="{FF2B5EF4-FFF2-40B4-BE49-F238E27FC236}">
                <a16:creationId xmlns:a16="http://schemas.microsoft.com/office/drawing/2014/main" id="{26FD74F8-42BB-4CB4-ABF1-5F149743B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2917" y="6309360"/>
            <a:ext cx="3423987" cy="4572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Заголовок презентации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0" name="Дата 28">
            <a:extLst>
              <a:ext uri="{FF2B5EF4-FFF2-40B4-BE49-F238E27FC236}">
                <a16:creationId xmlns:a16="http://schemas.microsoft.com/office/drawing/2014/main" id="{5B031752-6400-4BFB-979F-E2EE795E4B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73620" y="6309360"/>
            <a:ext cx="3411973" cy="4572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ru-RU"/>
              <a:t>1 февраля 20XX</a:t>
            </a:r>
            <a:endParaRPr lang="ru-RU" dirty="0"/>
          </a:p>
        </p:txBody>
      </p:sp>
      <p:sp>
        <p:nvSpPr>
          <p:cNvPr id="12" name="Номер слайда 30">
            <a:extLst>
              <a:ext uri="{FF2B5EF4-FFF2-40B4-BE49-F238E27FC236}">
                <a16:creationId xmlns:a16="http://schemas.microsoft.com/office/drawing/2014/main" id="{6A5CAEAF-7DEC-4B20-8B1E-301A9D0E6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3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70B696A3-EA34-4924-9037-E330B1CB8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3799" y="6117631"/>
            <a:ext cx="64008" cy="74036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3629103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Содержимое с 3 столбц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Прямоугольник 1">
            <a:extLst>
              <a:ext uri="{FF2B5EF4-FFF2-40B4-BE49-F238E27FC236}">
                <a16:creationId xmlns:a16="http://schemas.microsoft.com/office/drawing/2014/main" id="{725A2F16-8CE0-4F2E-933C-EFDFB1E196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8C70705-E2EE-4992-AE78-FDBE1285C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903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21C428A7-7771-4474-8BB4-8A6F0FEF87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935" y="180644"/>
            <a:ext cx="10900147" cy="935776"/>
          </a:xfrm>
        </p:spPr>
        <p:txBody>
          <a:bodyPr rtlCol="0"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>
                <a:solidFill>
                  <a:schemeClr val="bg1"/>
                </a:solidFill>
              </a:rPr>
              <a:t>Заголовок слайда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B98730F6-0DF6-48BC-86CC-00BE18350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351621"/>
            <a:ext cx="12192000" cy="4749487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2D31104-1E19-4E17-A3FE-2B2C55134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6107838"/>
            <a:ext cx="4651248" cy="7501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4" name="Объект 2">
            <a:extLst>
              <a:ext uri="{FF2B5EF4-FFF2-40B4-BE49-F238E27FC236}">
                <a16:creationId xmlns:a16="http://schemas.microsoft.com/office/drawing/2014/main" id="{02CEB59E-1776-4FF1-BF4D-A33B618FD59F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48935" y="1834007"/>
            <a:ext cx="3519028" cy="465155"/>
          </a:xfrm>
        </p:spPr>
        <p:txBody>
          <a:bodyPr rtlCol="0" anchor="t">
            <a:noAutofit/>
          </a:bodyPr>
          <a:lstStyle>
            <a:lvl1pPr>
              <a:buFont typeface="Arial" panose="020B0604020202020204" pitchFamily="34" charset="0"/>
              <a:buNone/>
              <a:defRPr sz="2000" b="1"/>
            </a:lvl1pPr>
          </a:lstStyle>
          <a:p>
            <a:pPr rtl="0"/>
            <a:r>
              <a:rPr lang="ru-RU"/>
              <a:t>Подзаголовок слайда</a:t>
            </a: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26B55E76-BA79-44AC-B206-DA13D60FDA2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8935" y="2419555"/>
            <a:ext cx="3519028" cy="3197260"/>
          </a:xfrm>
        </p:spPr>
        <p:txBody>
          <a:bodyPr rtlCol="0" anchor="t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 sz="1600" b="0" baseline="0"/>
            </a:lvl1pPr>
          </a:lstStyle>
          <a:p>
            <a:pPr rtl="0"/>
            <a:r>
              <a:rPr lang="ru-RU"/>
              <a:t> Текст слайда</a:t>
            </a:r>
          </a:p>
        </p:txBody>
      </p:sp>
      <p:sp>
        <p:nvSpPr>
          <p:cNvPr id="21" name="Объект 2">
            <a:extLst>
              <a:ext uri="{FF2B5EF4-FFF2-40B4-BE49-F238E27FC236}">
                <a16:creationId xmlns:a16="http://schemas.microsoft.com/office/drawing/2014/main" id="{60518C4D-71E5-4211-A191-A8ED7185DED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4336487" y="1828358"/>
            <a:ext cx="3519028" cy="465155"/>
          </a:xfrm>
        </p:spPr>
        <p:txBody>
          <a:bodyPr rtlCol="0" anchor="t">
            <a:noAutofit/>
          </a:bodyPr>
          <a:lstStyle>
            <a:lvl1pPr>
              <a:buFont typeface="Arial" panose="020B0604020202020204" pitchFamily="34" charset="0"/>
              <a:buNone/>
              <a:defRPr sz="2000" b="1"/>
            </a:lvl1pPr>
          </a:lstStyle>
          <a:p>
            <a:pPr rtl="0"/>
            <a:r>
              <a:rPr lang="ru-RU"/>
              <a:t>Подзаголовок слайда</a:t>
            </a:r>
          </a:p>
        </p:txBody>
      </p:sp>
      <p:sp>
        <p:nvSpPr>
          <p:cNvPr id="20" name="Объект 2">
            <a:extLst>
              <a:ext uri="{FF2B5EF4-FFF2-40B4-BE49-F238E27FC236}">
                <a16:creationId xmlns:a16="http://schemas.microsoft.com/office/drawing/2014/main" id="{D7EF9B63-4443-4EE5-A88B-2F1FA4CC4043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336487" y="2419555"/>
            <a:ext cx="3519028" cy="3197260"/>
          </a:xfrm>
        </p:spPr>
        <p:txBody>
          <a:bodyPr rtlCol="0" anchor="t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 sz="1600" b="0" baseline="0"/>
            </a:lvl1pPr>
          </a:lstStyle>
          <a:p>
            <a:pPr rtl="0"/>
            <a:r>
              <a:rPr lang="ru-RU"/>
              <a:t> Текст слайда</a:t>
            </a:r>
          </a:p>
        </p:txBody>
      </p:sp>
      <p:sp>
        <p:nvSpPr>
          <p:cNvPr id="19" name="Объект 2">
            <a:extLst>
              <a:ext uri="{FF2B5EF4-FFF2-40B4-BE49-F238E27FC236}">
                <a16:creationId xmlns:a16="http://schemas.microsoft.com/office/drawing/2014/main" id="{E54FF8D9-50D3-4515-B896-B127F664C1E1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024038" y="1834007"/>
            <a:ext cx="3519028" cy="465155"/>
          </a:xfrm>
        </p:spPr>
        <p:txBody>
          <a:bodyPr rtlCol="0" anchor="t">
            <a:noAutofit/>
          </a:bodyPr>
          <a:lstStyle>
            <a:lvl1pPr>
              <a:buFont typeface="Arial" panose="020B0604020202020204" pitchFamily="34" charset="0"/>
              <a:buNone/>
              <a:defRPr sz="2000" b="1"/>
            </a:lvl1pPr>
          </a:lstStyle>
          <a:p>
            <a:pPr rtl="0"/>
            <a:r>
              <a:rPr lang="ru-RU"/>
              <a:t>Подзаголовок слайда</a:t>
            </a:r>
          </a:p>
        </p:txBody>
      </p:sp>
      <p:sp>
        <p:nvSpPr>
          <p:cNvPr id="18" name="Объект 2">
            <a:extLst>
              <a:ext uri="{FF2B5EF4-FFF2-40B4-BE49-F238E27FC236}">
                <a16:creationId xmlns:a16="http://schemas.microsoft.com/office/drawing/2014/main" id="{E95B62E8-2D9A-443A-8560-D347C4703894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024038" y="2419555"/>
            <a:ext cx="3519028" cy="3197260"/>
          </a:xfrm>
        </p:spPr>
        <p:txBody>
          <a:bodyPr rtlCol="0" anchor="t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 sz="1600" b="0" baseline="0"/>
            </a:lvl1pPr>
          </a:lstStyle>
          <a:p>
            <a:pPr rtl="0"/>
            <a:r>
              <a:rPr lang="ru-RU"/>
              <a:t> Текст слайда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2DA7A17E-1562-4B10-9BC8-AB6B45E6B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4" y="6101107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CD37258C-9B58-4DC0-BC98-826A38D4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3799" y="6117631"/>
            <a:ext cx="64008" cy="74036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23" name="Нижний колонтитул 29">
            <a:extLst>
              <a:ext uri="{FF2B5EF4-FFF2-40B4-BE49-F238E27FC236}">
                <a16:creationId xmlns:a16="http://schemas.microsoft.com/office/drawing/2014/main" id="{2F8E2987-7F65-44D5-B3AD-776ECF8D8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2917" y="6309360"/>
            <a:ext cx="3423987" cy="4572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Заголовок презентации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2" name="Дата 28">
            <a:extLst>
              <a:ext uri="{FF2B5EF4-FFF2-40B4-BE49-F238E27FC236}">
                <a16:creationId xmlns:a16="http://schemas.microsoft.com/office/drawing/2014/main" id="{08BD4E48-A35B-4475-BC85-E58DA2920F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73620" y="6309360"/>
            <a:ext cx="3411973" cy="4572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ru-RU"/>
              <a:t>1 февраля 20XX</a:t>
            </a:r>
            <a:endParaRPr lang="ru-RU" dirty="0"/>
          </a:p>
        </p:txBody>
      </p:sp>
      <p:sp>
        <p:nvSpPr>
          <p:cNvPr id="11" name="Номер слайда 30">
            <a:extLst>
              <a:ext uri="{FF2B5EF4-FFF2-40B4-BE49-F238E27FC236}">
                <a16:creationId xmlns:a16="http://schemas.microsoft.com/office/drawing/2014/main" id="{FBDAEBAB-F3AA-4DB3-96B7-6387085C1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3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37555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вод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Прямоугольник 5">
            <a:extLst>
              <a:ext uri="{FF2B5EF4-FFF2-40B4-BE49-F238E27FC236}">
                <a16:creationId xmlns:a16="http://schemas.microsoft.com/office/drawing/2014/main" id="{53C66564-535A-4715-9B27-B8AB14F77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3821E99-F411-4BAB-8211-C344272A2A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77552" y="0"/>
            <a:ext cx="751444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029B7F2A-CF10-474B-91F1-7C50A7DAF8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76669" y="537383"/>
            <a:ext cx="6172412" cy="1031927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8F0D6D9-A64A-415F-BA44-494062CA6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21655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777B49C-9749-4042-A729-C27F58365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249324"/>
            <a:ext cx="461772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11B79F49-5021-4A8F-A90A-5E08F7FB51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546655"/>
            <a:ext cx="461772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23" name="Рисунок 19">
            <a:extLst>
              <a:ext uri="{FF2B5EF4-FFF2-40B4-BE49-F238E27FC236}">
                <a16:creationId xmlns:a16="http://schemas.microsoft.com/office/drawing/2014/main" id="{B6E270BA-010E-406C-8FBF-0ED0DA28D07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-3"/>
            <a:ext cx="4613544" cy="2249321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r>
              <a:rPr lang="ru-RU"/>
              <a:t>Щелкните, чтобы добавить рисунок</a:t>
            </a:r>
          </a:p>
        </p:txBody>
      </p:sp>
      <p:sp>
        <p:nvSpPr>
          <p:cNvPr id="24" name="Рисунок 19">
            <a:extLst>
              <a:ext uri="{FF2B5EF4-FFF2-40B4-BE49-F238E27FC236}">
                <a16:creationId xmlns:a16="http://schemas.microsoft.com/office/drawing/2014/main" id="{6E15371C-3F24-44D7-97EB-74C12D53CBB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" y="2311339"/>
            <a:ext cx="4613544" cy="2241520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r>
              <a:rPr lang="ru-RU"/>
              <a:t>Щелкните, чтобы добавить рисунок</a:t>
            </a:r>
          </a:p>
        </p:txBody>
      </p:sp>
      <p:sp>
        <p:nvSpPr>
          <p:cNvPr id="25" name="Рисунок 19">
            <a:extLst>
              <a:ext uri="{FF2B5EF4-FFF2-40B4-BE49-F238E27FC236}">
                <a16:creationId xmlns:a16="http://schemas.microsoft.com/office/drawing/2014/main" id="{E39E0BDE-5895-4B94-90AC-7045292B0B3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-1" y="4613572"/>
            <a:ext cx="4613544" cy="2241520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r>
              <a:rPr lang="ru-RU"/>
              <a:t>Щелкните, чтобы добавить рисунок</a:t>
            </a:r>
          </a:p>
        </p:txBody>
      </p:sp>
      <p:sp>
        <p:nvSpPr>
          <p:cNvPr id="15" name="Объект 2">
            <a:extLst>
              <a:ext uri="{FF2B5EF4-FFF2-40B4-BE49-F238E27FC236}">
                <a16:creationId xmlns:a16="http://schemas.microsoft.com/office/drawing/2014/main" id="{E8823570-AC4F-4679-98CA-DC7F7B2CC10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76671" y="1735745"/>
            <a:ext cx="6172412" cy="3767496"/>
          </a:xfrm>
        </p:spPr>
        <p:txBody>
          <a:bodyPr rtlCol="0" anchor="t">
            <a:normAutofit/>
          </a:bodyPr>
          <a:lstStyle>
            <a:lvl1pPr>
              <a:buFont typeface="Arial" panose="020B0604020202020204" pitchFamily="34" charset="0"/>
              <a:buNone/>
              <a:defRPr sz="1600" b="0"/>
            </a:lvl1pPr>
          </a:lstStyle>
          <a:p>
            <a:pPr rtl="0"/>
            <a:r>
              <a:rPr lang="ru-RU"/>
              <a:t> Текст слайда</a:t>
            </a:r>
          </a:p>
        </p:txBody>
      </p:sp>
      <p:sp>
        <p:nvSpPr>
          <p:cNvPr id="17" name="Нижний колонтитул 4">
            <a:extLst>
              <a:ext uri="{FF2B5EF4-FFF2-40B4-BE49-F238E27FC236}">
                <a16:creationId xmlns:a16="http://schemas.microsoft.com/office/drawing/2014/main" id="{BB6B62FA-FEDE-42B0-8B7B-24AE138EB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2918" y="6309360"/>
            <a:ext cx="3271516" cy="4572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pPr rtl="0"/>
            <a:r>
              <a:rPr lang="ru-RU"/>
              <a:t>Название презентации</a:t>
            </a:r>
          </a:p>
        </p:txBody>
      </p:sp>
      <p:sp>
        <p:nvSpPr>
          <p:cNvPr id="16" name="Дата 3">
            <a:extLst>
              <a:ext uri="{FF2B5EF4-FFF2-40B4-BE49-F238E27FC236}">
                <a16:creationId xmlns:a16="http://schemas.microsoft.com/office/drawing/2014/main" id="{9E8578BE-8DB2-4FE6-B45A-2B3415CEE1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76668" y="6309360"/>
            <a:ext cx="3411973" cy="4572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  <a:effectLst/>
              </a:defRPr>
            </a:lvl1pPr>
          </a:lstStyle>
          <a:p>
            <a:pPr rtl="0"/>
            <a:r>
              <a:rPr lang="ru-RU"/>
              <a:t>1 февраля 20XX</a:t>
            </a:r>
            <a:endParaRPr lang="ru-RU" dirty="0"/>
          </a:p>
        </p:txBody>
      </p:sp>
      <p:sp>
        <p:nvSpPr>
          <p:cNvPr id="18" name="Номер слайда 5">
            <a:extLst>
              <a:ext uri="{FF2B5EF4-FFF2-40B4-BE49-F238E27FC236}">
                <a16:creationId xmlns:a16="http://schemas.microsoft.com/office/drawing/2014/main" id="{6AF7C96F-C1E5-45F5-B070-2D025E7BD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3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84577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Прямоугольник 5">
            <a:extLst>
              <a:ext uri="{FF2B5EF4-FFF2-40B4-BE49-F238E27FC236}">
                <a16:creationId xmlns:a16="http://schemas.microsoft.com/office/drawing/2014/main" id="{23DC2F0A-1748-49AE-AF72-D6BBB4F8FE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83DF7B1-E0C5-4E09-BB5C-F11EA14D7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866791"/>
            <a:ext cx="6833381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BBC678EC-E47C-4AC2-A75A-7022CECD00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34623" y="1138041"/>
            <a:ext cx="4862811" cy="2019488"/>
          </a:xfrm>
        </p:spPr>
        <p:txBody>
          <a:bodyPr rtlCol="0"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>
                <a:solidFill>
                  <a:schemeClr val="bg1"/>
                </a:solidFill>
              </a:rPr>
              <a:t>ЩЕЛКНИТЕ, ЧТОБЫ ДОБАВИТЬ ЗАГОЛОВОК</a:t>
            </a:r>
          </a:p>
        </p:txBody>
      </p:sp>
      <p:sp>
        <p:nvSpPr>
          <p:cNvPr id="25" name="Рисунок 21">
            <a:extLst>
              <a:ext uri="{FF2B5EF4-FFF2-40B4-BE49-F238E27FC236}">
                <a16:creationId xmlns:a16="http://schemas.microsoft.com/office/drawing/2014/main" id="{8B745891-A8DA-4640-BB3F-1693FC5AC4A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58025" y="4943"/>
            <a:ext cx="5333977" cy="3392053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24" name="Рисунок 21">
            <a:extLst>
              <a:ext uri="{FF2B5EF4-FFF2-40B4-BE49-F238E27FC236}">
                <a16:creationId xmlns:a16="http://schemas.microsoft.com/office/drawing/2014/main" id="{BC2DF568-4EA5-4F79-980F-47FC90AEA12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67714" y="3461004"/>
            <a:ext cx="5728215" cy="3396997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5E74E69A-5ABD-42DF-A2B0-997A626257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3062" y="920166"/>
            <a:ext cx="1070775" cy="24661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EC2B6D0A-4A1F-4B59-B429-AD3FABC74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2B66529-F6B7-4C1C-8291-8139628DF6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848456"/>
            <a:ext cx="6833383" cy="7170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872245B9-34B5-4F89-8EA6-C018B9D4FA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58025" y="3442673"/>
            <a:ext cx="5333977" cy="341532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690814BE-76E8-43EC-9616-A1F02F053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3396996"/>
            <a:ext cx="1219200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6" name="Объект 2">
            <a:extLst>
              <a:ext uri="{FF2B5EF4-FFF2-40B4-BE49-F238E27FC236}">
                <a16:creationId xmlns:a16="http://schemas.microsoft.com/office/drawing/2014/main" id="{F8AAA0A6-9D4B-4AA2-82F0-77E5ECF4B64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386763" y="3928342"/>
            <a:ext cx="4162319" cy="2285000"/>
          </a:xfrm>
        </p:spPr>
        <p:txBody>
          <a:bodyPr rtlCol="0" anchor="t">
            <a:normAutofit/>
          </a:bodyPr>
          <a:lstStyle>
            <a:lvl1pPr>
              <a:lnSpc>
                <a:spcPct val="100000"/>
              </a:lnSpc>
              <a:defRPr sz="2400" b="0"/>
            </a:lvl1pPr>
          </a:lstStyle>
          <a:p>
            <a:pPr rtl="0"/>
            <a:r>
              <a:rPr lang="ru-RU"/>
              <a:t>Текст слайда</a:t>
            </a:r>
          </a:p>
        </p:txBody>
      </p:sp>
      <p:sp>
        <p:nvSpPr>
          <p:cNvPr id="17" name="Нижний колонтитул 12">
            <a:extLst>
              <a:ext uri="{FF2B5EF4-FFF2-40B4-BE49-F238E27FC236}">
                <a16:creationId xmlns:a16="http://schemas.microsoft.com/office/drawing/2014/main" id="{8E3FFD99-95F0-47A4-8642-FB9FECEC4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5917" y="6309360"/>
            <a:ext cx="4946592" cy="4572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94727536-E532-4015-A178-0ABB6B09C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339893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9" name="Дата 11">
            <a:extLst>
              <a:ext uri="{FF2B5EF4-FFF2-40B4-BE49-F238E27FC236}">
                <a16:creationId xmlns:a16="http://schemas.microsoft.com/office/drawing/2014/main" id="{22977876-C29D-4D32-9948-303465AEC3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77732" y="6309360"/>
            <a:ext cx="2736329" cy="457200"/>
          </a:xfrm>
        </p:spPr>
        <p:txBody>
          <a:bodyPr rtlCol="0"/>
          <a:lstStyle/>
          <a:p>
            <a:pPr rtl="0"/>
            <a:r>
              <a:rPr lang="ru-RU"/>
              <a:t>1 февраля 20XX</a:t>
            </a:r>
            <a:endParaRPr lang="ru-RU" dirty="0"/>
          </a:p>
        </p:txBody>
      </p:sp>
      <p:sp>
        <p:nvSpPr>
          <p:cNvPr id="20" name="Номер слайда 15">
            <a:extLst>
              <a:ext uri="{FF2B5EF4-FFF2-40B4-BE49-F238E27FC236}">
                <a16:creationId xmlns:a16="http://schemas.microsoft.com/office/drawing/2014/main" id="{6A7BC11E-2EF0-4989-9A7E-7AB377DB8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3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19767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вест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Прямоугольник 6">
            <a:extLst>
              <a:ext uri="{FF2B5EF4-FFF2-40B4-BE49-F238E27FC236}">
                <a16:creationId xmlns:a16="http://schemas.microsoft.com/office/drawing/2014/main" id="{BF5F5DFA-1BC3-4062-9356-6145C9F7C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E6B5D461-AEC0-477F-A77A-6227F95A8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75814" y="0"/>
            <a:ext cx="4016188" cy="10565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DE1A041D-DE47-45FA-AC78-CC7FD0257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6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11614254-52EF-4F58-99B1-CDA7C39223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9" y="1095510"/>
            <a:ext cx="8203483" cy="5016893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BD3B3ABA-0408-41EA-935D-D4F4586AA8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7179" y="1475401"/>
            <a:ext cx="6623040" cy="791861"/>
          </a:xfrm>
        </p:spPr>
        <p:txBody>
          <a:bodyPr rtlCol="0">
            <a:normAutofit/>
          </a:bodyPr>
          <a:lstStyle>
            <a:lvl1pPr>
              <a:defRPr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40D7EF23-28EE-4115-879A-D95BBAC6624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87181" y="2502049"/>
            <a:ext cx="6623039" cy="3030599"/>
          </a:xfrm>
        </p:spPr>
        <p:txBody>
          <a:bodyPr rtlCol="0" anchor="t">
            <a:normAutofit/>
          </a:bodyPr>
          <a:lstStyle>
            <a:lvl1pPr>
              <a:defRPr sz="2000" b="0"/>
            </a:lvl1pPr>
          </a:lstStyle>
          <a:p>
            <a:pPr rtl="0"/>
            <a:r>
              <a:rPr lang="ru-RU"/>
              <a:t>Текст слайда</a:t>
            </a:r>
          </a:p>
        </p:txBody>
      </p:sp>
      <p:sp>
        <p:nvSpPr>
          <p:cNvPr id="23" name="Рисунок 22">
            <a:extLst>
              <a:ext uri="{FF2B5EF4-FFF2-40B4-BE49-F238E27FC236}">
                <a16:creationId xmlns:a16="http://schemas.microsoft.com/office/drawing/2014/main" id="{E4B41004-DE9E-4B19-B7DE-91782B37C84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94349" y="1085433"/>
            <a:ext cx="3997652" cy="5037857"/>
          </a:xfrm>
          <a:custGeom>
            <a:avLst/>
            <a:gdLst>
              <a:gd name="connsiteX0" fmla="*/ 0 w 3997652"/>
              <a:gd name="connsiteY0" fmla="*/ 0 h 5037857"/>
              <a:gd name="connsiteX1" fmla="*/ 3997652 w 3997652"/>
              <a:gd name="connsiteY1" fmla="*/ 0 h 5037857"/>
              <a:gd name="connsiteX2" fmla="*/ 3997652 w 3997652"/>
              <a:gd name="connsiteY2" fmla="*/ 5037857 h 5037857"/>
              <a:gd name="connsiteX3" fmla="*/ 0 w 3997652"/>
              <a:gd name="connsiteY3" fmla="*/ 5037857 h 5037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97652" h="5037857">
                <a:moveTo>
                  <a:pt x="0" y="0"/>
                </a:moveTo>
                <a:lnTo>
                  <a:pt x="3997652" y="0"/>
                </a:lnTo>
                <a:lnTo>
                  <a:pt x="3997652" y="5037857"/>
                </a:lnTo>
                <a:lnTo>
                  <a:pt x="0" y="5037857"/>
                </a:lnTo>
                <a:close/>
              </a:path>
            </a:pathLst>
          </a:custGeom>
        </p:spPr>
        <p:txBody>
          <a:bodyPr wrap="square" rtlCol="0" anchor="t">
            <a:noAutofit/>
          </a:bodyPr>
          <a:lstStyle>
            <a:lvl1pPr algn="ctr">
              <a:defRPr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1837301C-2B9B-4119-9002-BD6DB2AB8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6144407"/>
            <a:ext cx="8150087" cy="71359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BD12738D-D0ED-4899-A01C-42439B5B3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06532" y="6167617"/>
            <a:ext cx="3982419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5EED261D-45B9-40C1-8341-8B8B796E8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6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7" name="Нижний колонтитул 7">
            <a:extLst>
              <a:ext uri="{FF2B5EF4-FFF2-40B4-BE49-F238E27FC236}">
                <a16:creationId xmlns:a16="http://schemas.microsoft.com/office/drawing/2014/main" id="{182CF530-D736-4104-8678-850EEDF9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87179" y="6309360"/>
            <a:ext cx="6623040" cy="4572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3E23953F-BF80-48E0-8282-62907D6C2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142523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9" name="Дата 5">
            <a:extLst>
              <a:ext uri="{FF2B5EF4-FFF2-40B4-BE49-F238E27FC236}">
                <a16:creationId xmlns:a16="http://schemas.microsoft.com/office/drawing/2014/main" id="{8DEDB7CE-711E-4E43-9450-4C7BECE2FC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79538" y="6309360"/>
            <a:ext cx="1885599" cy="457200"/>
          </a:xfrm>
        </p:spPr>
        <p:txBody>
          <a:bodyPr rtlCol="0"/>
          <a:lstStyle/>
          <a:p>
            <a:pPr rtl="0"/>
            <a:r>
              <a:rPr lang="ru-RU"/>
              <a:t>1 февраля 20XX</a:t>
            </a:r>
            <a:endParaRPr lang="ru-RU" dirty="0"/>
          </a:p>
        </p:txBody>
      </p:sp>
      <p:sp>
        <p:nvSpPr>
          <p:cNvPr id="20" name="Номер слайда 9">
            <a:extLst>
              <a:ext uri="{FF2B5EF4-FFF2-40B4-BE49-F238E27FC236}">
                <a16:creationId xmlns:a16="http://schemas.microsoft.com/office/drawing/2014/main" id="{F5D9588C-9E6B-42F6-8B42-D18388626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3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57348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Введ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Прямоугольник 21">
            <a:extLst>
              <a:ext uri="{FF2B5EF4-FFF2-40B4-BE49-F238E27FC236}">
                <a16:creationId xmlns:a16="http://schemas.microsoft.com/office/drawing/2014/main" id="{5C341663-7159-49AD-AAF3-4B3C490D81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96DEFA91-CCB3-4B9E-9CFC-AA9D92073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396996"/>
            <a:ext cx="461772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D83D2425-8E71-4C9D-8737-018CE4452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21655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20F2EB12-394C-40E4-9186-CBD6635B5D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77552" y="0"/>
            <a:ext cx="751444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28" name="Заголовок 1">
            <a:extLst>
              <a:ext uri="{FF2B5EF4-FFF2-40B4-BE49-F238E27FC236}">
                <a16:creationId xmlns:a16="http://schemas.microsoft.com/office/drawing/2014/main" id="{53F9468C-8821-4670-9C7C-78E7D75861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5916" y="673308"/>
            <a:ext cx="6457717" cy="158089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35" name="Рисунок 5">
            <a:extLst>
              <a:ext uri="{FF2B5EF4-FFF2-40B4-BE49-F238E27FC236}">
                <a16:creationId xmlns:a16="http://schemas.microsoft.com/office/drawing/2014/main" id="{6198A97B-719D-4F79-A04B-46EE272A1D9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" y="3461004"/>
            <a:ext cx="4613547" cy="3396996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34" name="Рисунок 5">
            <a:extLst>
              <a:ext uri="{FF2B5EF4-FFF2-40B4-BE49-F238E27FC236}">
                <a16:creationId xmlns:a16="http://schemas.microsoft.com/office/drawing/2014/main" id="{79E62157-5D84-47E4-9718-5408E1C7E76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4613548" cy="3396994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29" name="Объект 2">
            <a:extLst>
              <a:ext uri="{FF2B5EF4-FFF2-40B4-BE49-F238E27FC236}">
                <a16:creationId xmlns:a16="http://schemas.microsoft.com/office/drawing/2014/main" id="{551E6FEF-934C-427E-A65F-F501B04FC71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05919" y="2353586"/>
            <a:ext cx="6457717" cy="3767496"/>
          </a:xfrm>
        </p:spPr>
        <p:txBody>
          <a:bodyPr rtlCol="0" anchor="t">
            <a:normAutofit/>
          </a:bodyPr>
          <a:lstStyle>
            <a:lvl1pPr>
              <a:defRPr sz="1600" b="0" baseline="0"/>
            </a:lvl1pPr>
          </a:lstStyle>
          <a:p>
            <a:pPr rtl="0"/>
            <a:r>
              <a:rPr lang="ru-RU"/>
              <a:t>Текст слайда</a:t>
            </a:r>
          </a:p>
        </p:txBody>
      </p:sp>
      <p:sp>
        <p:nvSpPr>
          <p:cNvPr id="31" name="Нижний колонтитул 4">
            <a:extLst>
              <a:ext uri="{FF2B5EF4-FFF2-40B4-BE49-F238E27FC236}">
                <a16:creationId xmlns:a16="http://schemas.microsoft.com/office/drawing/2014/main" id="{CA12CF76-B207-465C-A494-3C57818AC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1906" y="6309360"/>
            <a:ext cx="4097031" cy="457200"/>
          </a:xfrm>
        </p:spPr>
        <p:txBody>
          <a:bodyPr rtlCol="0"/>
          <a:lstStyle>
            <a:lvl1pPr>
              <a:defRPr>
                <a:effectLst>
                  <a:outerShdw blurRad="50800" dist="38100" dir="240000" algn="ctr" rotWithShape="0">
                    <a:schemeClr val="tx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r>
              <a:rPr lang="ru-RU"/>
              <a:t>Название презентации</a:t>
            </a:r>
          </a:p>
        </p:txBody>
      </p:sp>
      <p:sp>
        <p:nvSpPr>
          <p:cNvPr id="30" name="Дата 3">
            <a:extLst>
              <a:ext uri="{FF2B5EF4-FFF2-40B4-BE49-F238E27FC236}">
                <a16:creationId xmlns:a16="http://schemas.microsoft.com/office/drawing/2014/main" id="{9F682261-0FB4-4600-86B5-DDF27881F7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05304" y="6309360"/>
            <a:ext cx="3411973" cy="457200"/>
          </a:xfrm>
        </p:spPr>
        <p:txBody>
          <a:bodyPr rtlCol="0"/>
          <a:lstStyle>
            <a:lvl1pPr>
              <a:defRPr>
                <a:effectLst/>
              </a:defRPr>
            </a:lvl1pPr>
          </a:lstStyle>
          <a:p>
            <a:pPr rtl="0"/>
            <a:r>
              <a:rPr lang="ru-RU">
                <a:solidFill>
                  <a:schemeClr val="tx2"/>
                </a:solidFill>
              </a:rPr>
              <a:t>1 февраля 20XX</a:t>
            </a:r>
            <a:endParaRPr lang="ru-RU" dirty="0"/>
          </a:p>
        </p:txBody>
      </p:sp>
      <p:sp>
        <p:nvSpPr>
          <p:cNvPr id="32" name="Номер слайда 5">
            <a:extLst>
              <a:ext uri="{FF2B5EF4-FFF2-40B4-BE49-F238E27FC236}">
                <a16:creationId xmlns:a16="http://schemas.microsoft.com/office/drawing/2014/main" id="{632EB37A-06D5-4BC7-BC11-75B1719B0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3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48522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рыв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Прямоугольник 23">
            <a:extLst>
              <a:ext uri="{FF2B5EF4-FFF2-40B4-BE49-F238E27FC236}">
                <a16:creationId xmlns:a16="http://schemas.microsoft.com/office/drawing/2014/main" id="{E7E77A60-3019-43AE-AA38-E130C04CFD8D}"/>
              </a:ext>
            </a:extLst>
          </p:cNvPr>
          <p:cNvSpPr/>
          <p:nvPr userDrawn="1"/>
        </p:nvSpPr>
        <p:spPr>
          <a:xfrm>
            <a:off x="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3FDBF0FB-88D2-4271-BFAF-D129CF8C2F68}"/>
              </a:ext>
            </a:extLst>
          </p:cNvPr>
          <p:cNvSpPr/>
          <p:nvPr userDrawn="1"/>
        </p:nvSpPr>
        <p:spPr>
          <a:xfrm>
            <a:off x="7547855" y="-4078"/>
            <a:ext cx="4641096" cy="10565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862B807B-6DFA-471C-B675-016416207F0E}"/>
              </a:ext>
            </a:extLst>
          </p:cNvPr>
          <p:cNvSpPr/>
          <p:nvPr userDrawn="1"/>
        </p:nvSpPr>
        <p:spPr>
          <a:xfrm>
            <a:off x="1526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0555D4C0-9882-489D-AD77-A9F38B3784A6}"/>
              </a:ext>
            </a:extLst>
          </p:cNvPr>
          <p:cNvSpPr/>
          <p:nvPr userDrawn="1"/>
        </p:nvSpPr>
        <p:spPr>
          <a:xfrm>
            <a:off x="7585468" y="1095510"/>
            <a:ext cx="4603483" cy="5016893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29" name="Заголовок 1">
            <a:extLst>
              <a:ext uri="{FF2B5EF4-FFF2-40B4-BE49-F238E27FC236}">
                <a16:creationId xmlns:a16="http://schemas.microsoft.com/office/drawing/2014/main" id="{63F61843-5C9C-49E0-8A90-64085BC79F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73505" y="1709532"/>
            <a:ext cx="3754671" cy="2528515"/>
          </a:xfrm>
        </p:spPr>
        <p:txBody>
          <a:bodyPr rtlCol="0" anchor="b"/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ru-RU" sz="3600" b="1" cap="none">
                <a:solidFill>
                  <a:schemeClr val="tx2"/>
                </a:solidFill>
              </a:rPr>
              <a:t>Заголовок слайда</a:t>
            </a:r>
          </a:p>
        </p:txBody>
      </p:sp>
      <p:sp>
        <p:nvSpPr>
          <p:cNvPr id="30" name="Подзаголовок 2">
            <a:extLst>
              <a:ext uri="{FF2B5EF4-FFF2-40B4-BE49-F238E27FC236}">
                <a16:creationId xmlns:a16="http://schemas.microsoft.com/office/drawing/2014/main" id="{15C8BDC7-F09C-40A3-B14E-9A49781EE6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976915" y="4238046"/>
            <a:ext cx="3806919" cy="1741404"/>
          </a:xfrm>
        </p:spPr>
        <p:txBody>
          <a:bodyPr rtlCol="0" anchor="t">
            <a:normAutofit/>
          </a:bodyPr>
          <a:lstStyle>
            <a:lvl1pPr>
              <a:defRPr sz="1600" b="0"/>
            </a:lvl1pPr>
          </a:lstStyle>
          <a:p>
            <a:pPr rtl="0"/>
            <a:r>
              <a:rPr lang="ru-RU" sz="2000">
                <a:solidFill>
                  <a:schemeClr val="tx2"/>
                </a:solidFill>
              </a:rPr>
              <a:t>Подзаголовок слайда</a:t>
            </a:r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247A5DB4-1ED7-4630-89AF-F1802E44EF89}"/>
              </a:ext>
            </a:extLst>
          </p:cNvPr>
          <p:cNvSpPr/>
          <p:nvPr userDrawn="1"/>
        </p:nvSpPr>
        <p:spPr>
          <a:xfrm>
            <a:off x="0" y="6144407"/>
            <a:ext cx="7534656" cy="71359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33" name="Прямоугольник 32">
            <a:extLst>
              <a:ext uri="{FF2B5EF4-FFF2-40B4-BE49-F238E27FC236}">
                <a16:creationId xmlns:a16="http://schemas.microsoft.com/office/drawing/2014/main" id="{6E5D4012-4107-490F-A369-EA7063242A98}"/>
              </a:ext>
            </a:extLst>
          </p:cNvPr>
          <p:cNvSpPr/>
          <p:nvPr userDrawn="1"/>
        </p:nvSpPr>
        <p:spPr>
          <a:xfrm>
            <a:off x="7585468" y="6167617"/>
            <a:ext cx="4603483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795C79E2-9EA5-4713-B4AF-0E4572CFFA2F}"/>
              </a:ext>
            </a:extLst>
          </p:cNvPr>
          <p:cNvSpPr/>
          <p:nvPr userDrawn="1"/>
        </p:nvSpPr>
        <p:spPr>
          <a:xfrm>
            <a:off x="1526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274C09E2-06F0-4230-8DAD-A0DBF01F8603}"/>
              </a:ext>
            </a:extLst>
          </p:cNvPr>
          <p:cNvSpPr/>
          <p:nvPr userDrawn="1"/>
        </p:nvSpPr>
        <p:spPr>
          <a:xfrm>
            <a:off x="7521459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40" name="Рисунок 38">
            <a:extLst>
              <a:ext uri="{FF2B5EF4-FFF2-40B4-BE49-F238E27FC236}">
                <a16:creationId xmlns:a16="http://schemas.microsoft.com/office/drawing/2014/main" id="{AB2070F4-085F-4F8D-A1E8-A58E5F8F068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" y="1095509"/>
            <a:ext cx="7519932" cy="5016892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</p:spTree>
    <p:extLst>
      <p:ext uri="{BB962C8B-B14F-4D97-AF65-F5344CB8AC3E}">
        <p14:creationId xmlns:p14="http://schemas.microsoft.com/office/powerpoint/2010/main" val="3640490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DEBA854-A26D-41C5-9D40-DF6B49ACB136}"/>
              </a:ext>
            </a:extLst>
          </p:cNvPr>
          <p:cNvSpPr/>
          <p:nvPr userDrawn="1"/>
        </p:nvSpPr>
        <p:spPr>
          <a:xfrm>
            <a:off x="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995BFA7-EB65-4E20-A693-324FEF74D3AE}"/>
              </a:ext>
            </a:extLst>
          </p:cNvPr>
          <p:cNvSpPr/>
          <p:nvPr userDrawn="1"/>
        </p:nvSpPr>
        <p:spPr>
          <a:xfrm>
            <a:off x="1038770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6A9E9218-0397-4231-81F4-03972AB6A3DD}"/>
              </a:ext>
            </a:extLst>
          </p:cNvPr>
          <p:cNvSpPr/>
          <p:nvPr userDrawn="1"/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81905177-1789-44BB-950A-7018653E64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5372" y="1044054"/>
            <a:ext cx="10013709" cy="103036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>
                <a:solidFill>
                  <a:schemeClr val="bg1"/>
                </a:solidFill>
              </a:rPr>
              <a:t>Заголовок слайда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AF2F4B8C-C655-4441-A7FF-616EF634E6E1}"/>
              </a:ext>
            </a:extLst>
          </p:cNvPr>
          <p:cNvSpPr/>
          <p:nvPr userDrawn="1"/>
        </p:nvSpPr>
        <p:spPr>
          <a:xfrm>
            <a:off x="-1" y="962423"/>
            <a:ext cx="1006767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F89301A4-3CA9-4D0E-944E-1BE5921FA0B3}"/>
              </a:ext>
            </a:extLst>
          </p:cNvPr>
          <p:cNvSpPr/>
          <p:nvPr userDrawn="1"/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9" name="Нижний колонтитул 4">
            <a:extLst>
              <a:ext uri="{FF2B5EF4-FFF2-40B4-BE49-F238E27FC236}">
                <a16:creationId xmlns:a16="http://schemas.microsoft.com/office/drawing/2014/main" id="{A9C29C55-D1EC-4DD4-BA5B-11E4AB157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2" y="6309360"/>
            <a:ext cx="5732061" cy="457200"/>
          </a:xfrm>
        </p:spPr>
        <p:txBody>
          <a:bodyPr rtlCol="0"/>
          <a:lstStyle/>
          <a:p>
            <a:pPr rtl="0"/>
            <a:r>
              <a:rPr lang="ru-RU"/>
              <a:t>Название презентации</a:t>
            </a:r>
          </a:p>
        </p:txBody>
      </p:sp>
      <p:sp>
        <p:nvSpPr>
          <p:cNvPr id="20" name="Дата 3">
            <a:extLst>
              <a:ext uri="{FF2B5EF4-FFF2-40B4-BE49-F238E27FC236}">
                <a16:creationId xmlns:a16="http://schemas.microsoft.com/office/drawing/2014/main" id="{C31C8C6B-3212-41F0-A8A1-4A6A700AFB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 rtlCol="0"/>
          <a:lstStyle/>
          <a:p>
            <a:pPr rtl="0"/>
            <a:r>
              <a:rPr lang="ru-RU"/>
              <a:t>1 февраля 20XX</a:t>
            </a:r>
            <a:endParaRPr lang="ru-RU" dirty="0"/>
          </a:p>
        </p:txBody>
      </p:sp>
      <p:sp>
        <p:nvSpPr>
          <p:cNvPr id="21" name="Номер слайда 5">
            <a:extLst>
              <a:ext uri="{FF2B5EF4-FFF2-40B4-BE49-F238E27FC236}">
                <a16:creationId xmlns:a16="http://schemas.microsoft.com/office/drawing/2014/main" id="{67357410-255F-470C-AD92-44B15997A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3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0435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Прямоугольник 5">
            <a:extLst>
              <a:ext uri="{FF2B5EF4-FFF2-40B4-BE49-F238E27FC236}">
                <a16:creationId xmlns:a16="http://schemas.microsoft.com/office/drawing/2014/main" id="{2DF88512-9E62-4695-B350-39488566A1F7}"/>
              </a:ext>
            </a:extLst>
          </p:cNvPr>
          <p:cNvSpPr/>
          <p:nvPr userDrawn="1"/>
        </p:nvSpPr>
        <p:spPr>
          <a:xfrm>
            <a:off x="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18CD596D-95F4-4C5C-A0E7-86D747FE70BE}"/>
              </a:ext>
            </a:extLst>
          </p:cNvPr>
          <p:cNvSpPr/>
          <p:nvPr userDrawn="1"/>
        </p:nvSpPr>
        <p:spPr>
          <a:xfrm>
            <a:off x="1038770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7553E9F-DCBF-4BEE-A261-5AA97361A0E0}"/>
              </a:ext>
            </a:extLst>
          </p:cNvPr>
          <p:cNvSpPr/>
          <p:nvPr userDrawn="1"/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949B0EB0-AEBA-44ED-BC77-4188C74861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5372" y="1044054"/>
            <a:ext cx="10013709" cy="103036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>
                <a:solidFill>
                  <a:schemeClr val="bg1"/>
                </a:solidFill>
              </a:rPr>
              <a:t>Заголовок слайда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7278DD10-67BC-4E87-A788-A45C6093F5F8}"/>
              </a:ext>
            </a:extLst>
          </p:cNvPr>
          <p:cNvSpPr/>
          <p:nvPr userDrawn="1"/>
        </p:nvSpPr>
        <p:spPr>
          <a:xfrm>
            <a:off x="-1" y="962423"/>
            <a:ext cx="1006767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916769F5-486B-4B48-A543-2C70359DF66E}"/>
              </a:ext>
            </a:extLst>
          </p:cNvPr>
          <p:cNvSpPr/>
          <p:nvPr userDrawn="1"/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12" name="Нижний колонтитул 4">
            <a:extLst>
              <a:ext uri="{FF2B5EF4-FFF2-40B4-BE49-F238E27FC236}">
                <a16:creationId xmlns:a16="http://schemas.microsoft.com/office/drawing/2014/main" id="{B47BB165-F380-48C4-B95B-C09C91893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2" y="6309360"/>
            <a:ext cx="5732061" cy="457200"/>
          </a:xfrm>
        </p:spPr>
        <p:txBody>
          <a:bodyPr rtlCol="0"/>
          <a:lstStyle/>
          <a:p>
            <a:pPr rtl="0"/>
            <a:r>
              <a:rPr lang="ru-RU"/>
              <a:t>Название презентации</a:t>
            </a:r>
          </a:p>
        </p:txBody>
      </p:sp>
      <p:sp>
        <p:nvSpPr>
          <p:cNvPr id="13" name="Дата 3">
            <a:extLst>
              <a:ext uri="{FF2B5EF4-FFF2-40B4-BE49-F238E27FC236}">
                <a16:creationId xmlns:a16="http://schemas.microsoft.com/office/drawing/2014/main" id="{49ADD171-0134-4347-A2D8-0B9D7634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 rtlCol="0"/>
          <a:lstStyle/>
          <a:p>
            <a:pPr rtl="0"/>
            <a:r>
              <a:rPr lang="ru-RU"/>
              <a:t>1 февраля 20XX</a:t>
            </a:r>
            <a:endParaRPr lang="ru-RU" dirty="0"/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F0805E9B-6657-4167-BD79-CAC59C0D8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3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84561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Цитата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7A8A107B-E23F-4793-95B4-335240DB9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51119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9" name="Полилиния: Фигура 8">
            <a:extLst>
              <a:ext uri="{FF2B5EF4-FFF2-40B4-BE49-F238E27FC236}">
                <a16:creationId xmlns:a16="http://schemas.microsoft.com/office/drawing/2014/main" id="{B7568F3C-8CA8-489A-9870-E2C458355CC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4615126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4615126 w 12192000"/>
              <a:gd name="connsiteY3" fmla="*/ 6858000 h 6858000"/>
              <a:gd name="connsiteX4" fmla="*/ 0 w 12192000"/>
              <a:gd name="connsiteY4" fmla="*/ 0 h 6858000"/>
              <a:gd name="connsiteX5" fmla="*/ 4551118 w 12192000"/>
              <a:gd name="connsiteY5" fmla="*/ 0 h 6858000"/>
              <a:gd name="connsiteX6" fmla="*/ 4551118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4615126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4615126" y="6858000"/>
                </a:lnTo>
                <a:close/>
                <a:moveTo>
                  <a:pt x="0" y="0"/>
                </a:moveTo>
                <a:lnTo>
                  <a:pt x="4551118" y="0"/>
                </a:lnTo>
                <a:lnTo>
                  <a:pt x="4551118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 anchor="t">
            <a:noAutofit/>
          </a:bodyPr>
          <a:lstStyle>
            <a:lvl1pPr algn="ctr">
              <a:defRPr/>
            </a:lvl1pPr>
          </a:lstStyle>
          <a:p>
            <a:pPr rtl="0"/>
            <a:r>
              <a:rPr lang="ru-RU"/>
              <a:t>Щелкните, чтобы добавить фотографию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2C14E8-F37D-4BEA-9D62-5E707EDF0D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24" y="1095510"/>
            <a:ext cx="4606535" cy="3936931"/>
          </a:xfrm>
          <a:solidFill>
            <a:schemeClr val="tx2"/>
          </a:solidFill>
        </p:spPr>
        <p:txBody>
          <a:bodyPr rIns="365760" rtlCol="0" anchor="b"/>
          <a:lstStyle>
            <a:lvl1pPr marL="365760">
              <a:lnSpc>
                <a:spcPct val="100000"/>
              </a:lnSpc>
              <a:spcBef>
                <a:spcPts val="1000"/>
              </a:spcBef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ru-RU"/>
              <a:t>ЩЕЛКНИТЕ, ЧТОБЫ ИЗМЕНИТЬ СТИЛЬ ОБРАЗЦА ЗАГОЛОВКА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1784D33-9C88-49E6-8F90-05148C5496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-1725" y="5032439"/>
            <a:ext cx="4606535" cy="1079962"/>
          </a:xfrm>
          <a:solidFill>
            <a:schemeClr val="tx2"/>
          </a:solidFill>
        </p:spPr>
        <p:txBody>
          <a:bodyPr rtlCol="0" anchor="ctr"/>
          <a:lstStyle>
            <a:lvl1pPr marL="365760">
              <a:spcBef>
                <a:spcPts val="1000"/>
              </a:spcBef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24" name="Нижний колонтитул 4">
            <a:extLst>
              <a:ext uri="{FF2B5EF4-FFF2-40B4-BE49-F238E27FC236}">
                <a16:creationId xmlns:a16="http://schemas.microsoft.com/office/drawing/2014/main" id="{5CD820E0-0083-439B-A9DE-C3DEA1DEA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9" y="6309360"/>
            <a:ext cx="6007691" cy="4572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ru-RU"/>
              <a:t>Название презентации</a:t>
            </a:r>
          </a:p>
        </p:txBody>
      </p:sp>
      <p:sp>
        <p:nvSpPr>
          <p:cNvPr id="26" name="Дата 3">
            <a:extLst>
              <a:ext uri="{FF2B5EF4-FFF2-40B4-BE49-F238E27FC236}">
                <a16:creationId xmlns:a16="http://schemas.microsoft.com/office/drawing/2014/main" id="{D8A8D931-E01B-43C0-806F-2413BF5938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4" y="6309360"/>
            <a:ext cx="2151135" cy="4572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ru-RU"/>
              <a:t>1 февраля 20XX</a:t>
            </a:r>
            <a:endParaRPr lang="ru-RU" dirty="0"/>
          </a:p>
        </p:txBody>
      </p:sp>
      <p:sp>
        <p:nvSpPr>
          <p:cNvPr id="27" name="Номер слайда 6">
            <a:extLst>
              <a:ext uri="{FF2B5EF4-FFF2-40B4-BE49-F238E27FC236}">
                <a16:creationId xmlns:a16="http://schemas.microsoft.com/office/drawing/2014/main" id="{0F3F4E6D-F4D2-430F-A2C3-3C037D778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3" y="6309360"/>
            <a:ext cx="979879" cy="45720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FAEF9944-A4F6-4C59-AEBD-678D6480B8EA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79315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Команд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Прямоугольник 18">
            <a:extLst>
              <a:ext uri="{FF2B5EF4-FFF2-40B4-BE49-F238E27FC236}">
                <a16:creationId xmlns:a16="http://schemas.microsoft.com/office/drawing/2014/main" id="{29F91A3C-7ABB-4E5E-B04F-29DB072AE13C}"/>
              </a:ext>
            </a:extLst>
          </p:cNvPr>
          <p:cNvSpPr/>
          <p:nvPr userDrawn="1"/>
        </p:nvSpPr>
        <p:spPr>
          <a:xfrm>
            <a:off x="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9EB9AABE-3FBC-4E64-8672-D073D4A3F412}"/>
              </a:ext>
            </a:extLst>
          </p:cNvPr>
          <p:cNvSpPr/>
          <p:nvPr userDrawn="1"/>
        </p:nvSpPr>
        <p:spPr>
          <a:xfrm>
            <a:off x="1038770" y="-2946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38FF13AE-FEBF-40A1-A799-6EB275CBBCB5}"/>
              </a:ext>
            </a:extLst>
          </p:cNvPr>
          <p:cNvSpPr/>
          <p:nvPr userDrawn="1"/>
        </p:nvSpPr>
        <p:spPr>
          <a:xfrm>
            <a:off x="0" y="4724838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29" name="Заголовок 1">
            <a:extLst>
              <a:ext uri="{FF2B5EF4-FFF2-40B4-BE49-F238E27FC236}">
                <a16:creationId xmlns:a16="http://schemas.microsoft.com/office/drawing/2014/main" id="{EACBDB11-07EC-4982-BBFA-8EECF50C7B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5372" y="4872251"/>
            <a:ext cx="10013709" cy="103036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>
                <a:solidFill>
                  <a:schemeClr val="bg1"/>
                </a:solidFill>
              </a:rPr>
              <a:t>Заголовок слайда</a:t>
            </a: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7B21770-EBB9-4C73-BE13-26901F3CC9FB}"/>
              </a:ext>
            </a:extLst>
          </p:cNvPr>
          <p:cNvSpPr/>
          <p:nvPr userDrawn="1"/>
        </p:nvSpPr>
        <p:spPr>
          <a:xfrm>
            <a:off x="-1" y="4790620"/>
            <a:ext cx="1006767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4172AFA4-5141-4F0F-B9F6-0BE3ADBED218}"/>
              </a:ext>
            </a:extLst>
          </p:cNvPr>
          <p:cNvSpPr/>
          <p:nvPr userDrawn="1"/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33" name="Нижний колонтитул 4">
            <a:extLst>
              <a:ext uri="{FF2B5EF4-FFF2-40B4-BE49-F238E27FC236}">
                <a16:creationId xmlns:a16="http://schemas.microsoft.com/office/drawing/2014/main" id="{41DE758B-03CF-48F8-BCBE-AD97B7042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2" y="6309360"/>
            <a:ext cx="4946592" cy="457200"/>
          </a:xfrm>
        </p:spPr>
        <p:txBody>
          <a:bodyPr rtlCol="0"/>
          <a:lstStyle/>
          <a:p>
            <a:pPr rtl="0"/>
            <a:r>
              <a:rPr lang="ru-RU"/>
              <a:t>Название презентации</a:t>
            </a:r>
          </a:p>
        </p:txBody>
      </p:sp>
      <p:sp>
        <p:nvSpPr>
          <p:cNvPr id="34" name="Дата 3">
            <a:extLst>
              <a:ext uri="{FF2B5EF4-FFF2-40B4-BE49-F238E27FC236}">
                <a16:creationId xmlns:a16="http://schemas.microsoft.com/office/drawing/2014/main" id="{1640606E-041A-4385-96D7-3C6E775E3F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 rtlCol="0"/>
          <a:lstStyle/>
          <a:p>
            <a:pPr rtl="0"/>
            <a:r>
              <a:rPr lang="ru-RU"/>
              <a:t>1 февраля 20XX</a:t>
            </a:r>
            <a:endParaRPr lang="ru-RU" dirty="0"/>
          </a:p>
        </p:txBody>
      </p:sp>
      <p:sp>
        <p:nvSpPr>
          <p:cNvPr id="35" name="Номер слайда 5">
            <a:extLst>
              <a:ext uri="{FF2B5EF4-FFF2-40B4-BE49-F238E27FC236}">
                <a16:creationId xmlns:a16="http://schemas.microsoft.com/office/drawing/2014/main" id="{35844B60-1EF6-4A90-9030-B5043BCD0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3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725997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Временная шка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Прямоугольник 1">
            <a:extLst>
              <a:ext uri="{FF2B5EF4-FFF2-40B4-BE49-F238E27FC236}">
                <a16:creationId xmlns:a16="http://schemas.microsoft.com/office/drawing/2014/main" id="{30FB3D5A-25E2-453F-A78E-0A20BDCE80A2}"/>
              </a:ext>
            </a:extLst>
          </p:cNvPr>
          <p:cNvSpPr/>
          <p:nvPr userDrawn="1"/>
        </p:nvSpPr>
        <p:spPr>
          <a:xfrm>
            <a:off x="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28796342-0E80-4F8E-9563-9F5EDFC0DDF2}"/>
              </a:ext>
            </a:extLst>
          </p:cNvPr>
          <p:cNvSpPr/>
          <p:nvPr userDrawn="1"/>
        </p:nvSpPr>
        <p:spPr>
          <a:xfrm>
            <a:off x="1038770" y="-2946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39B2F5D-C3BA-453E-8F4D-97074F48C7AE}"/>
              </a:ext>
            </a:extLst>
          </p:cNvPr>
          <p:cNvSpPr/>
          <p:nvPr userDrawn="1"/>
        </p:nvSpPr>
        <p:spPr>
          <a:xfrm>
            <a:off x="0" y="4724838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452D50E3-A27A-4AF6-928B-286E7BDB4B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5372" y="4872251"/>
            <a:ext cx="10013709" cy="1030360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ru-RU">
                <a:solidFill>
                  <a:schemeClr val="bg1"/>
                </a:solidFill>
              </a:rPr>
              <a:t>Заголовок слайда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874FDF0-F4BE-433D-86EE-9E1832D4388B}"/>
              </a:ext>
            </a:extLst>
          </p:cNvPr>
          <p:cNvSpPr/>
          <p:nvPr userDrawn="1"/>
        </p:nvSpPr>
        <p:spPr>
          <a:xfrm>
            <a:off x="-1" y="4790620"/>
            <a:ext cx="1006767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25DFCD07-1301-45ED-B326-449ECFADE70D}"/>
              </a:ext>
            </a:extLst>
          </p:cNvPr>
          <p:cNvSpPr/>
          <p:nvPr userDrawn="1"/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8" name="Нижний колонтитул 4">
            <a:extLst>
              <a:ext uri="{FF2B5EF4-FFF2-40B4-BE49-F238E27FC236}">
                <a16:creationId xmlns:a16="http://schemas.microsoft.com/office/drawing/2014/main" id="{BD5DA270-E83F-4CC8-9DA6-27CA3AEC0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2" y="6309360"/>
            <a:ext cx="4946592" cy="457200"/>
          </a:xfrm>
        </p:spPr>
        <p:txBody>
          <a:bodyPr rtlCol="0"/>
          <a:lstStyle/>
          <a:p>
            <a:pPr rtl="0"/>
            <a:r>
              <a:rPr lang="ru-RU"/>
              <a:t>Название презентации</a:t>
            </a:r>
          </a:p>
        </p:txBody>
      </p:sp>
      <p:sp>
        <p:nvSpPr>
          <p:cNvPr id="9" name="Дата 3">
            <a:extLst>
              <a:ext uri="{FF2B5EF4-FFF2-40B4-BE49-F238E27FC236}">
                <a16:creationId xmlns:a16="http://schemas.microsoft.com/office/drawing/2014/main" id="{57804587-2E59-4D83-B86E-83ADAE4FDC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 rtlCol="0"/>
          <a:lstStyle/>
          <a:p>
            <a:pPr rtl="0"/>
            <a:r>
              <a:rPr lang="ru-RU"/>
              <a:t>1 февраля 20XX</a:t>
            </a:r>
            <a:endParaRPr lang="ru-RU" dirty="0"/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id="{5339F117-3072-4F0C-8D1D-E5DC918CE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3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689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1" y="0"/>
            <a:ext cx="7473699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2919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376671" y="705115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 rtl="0"/>
            <a:r>
              <a:rPr lang="ru-RU"/>
              <a:t>Щелкните, чтобы изменить стили текста образца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5376671" y="6309360"/>
            <a:ext cx="454961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ru-RU"/>
              <a:t>1 февраля 20XX</a:t>
            </a:r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642919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ru-RU"/>
              <a:t>Название презентации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569203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rtl="0"/>
            <a:fld id="{FAEF9944-A4F6-4C59-AEBD-678D6480B8EA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2201293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</p:sldLayoutIdLst>
  <p:hf hdr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848" userDrawn="1">
          <p15:clr>
            <a:srgbClr val="F26B43"/>
          </p15:clr>
        </p15:guide>
        <p15:guide id="2" orient="horz" pos="3960" userDrawn="1">
          <p15:clr>
            <a:srgbClr val="F26B43"/>
          </p15:clr>
        </p15:guide>
        <p15:guide id="3" orient="horz" pos="1536" userDrawn="1">
          <p15:clr>
            <a:srgbClr val="F26B43"/>
          </p15:clr>
        </p15:guide>
        <p15:guide id="4" orient="horz" pos="3840" userDrawn="1">
          <p15:clr>
            <a:srgbClr val="F26B43"/>
          </p15:clr>
        </p15:guide>
        <p15:guide id="5" pos="4416" userDrawn="1">
          <p15:clr>
            <a:srgbClr val="F26B43"/>
          </p15:clr>
        </p15:guide>
        <p15:guide id="6" pos="4800" userDrawn="1">
          <p15:clr>
            <a:srgbClr val="F26B43"/>
          </p15:clr>
        </p15:guide>
        <p15:guide id="7" orient="horz" pos="360" userDrawn="1">
          <p15:clr>
            <a:srgbClr val="F26B43"/>
          </p15:clr>
        </p15:guide>
        <p15:guide id="8" pos="7368" userDrawn="1">
          <p15:clr>
            <a:srgbClr val="F26B43"/>
          </p15:clr>
        </p15:guide>
        <p15:guide id="9" pos="2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microsoft.com/office/2007/relationships/hdphoto" Target="../media/hdphoto2.wdp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6" Type="http://schemas.microsoft.com/office/2007/relationships/hdphoto" Target="../media/hdphoto4.wdp"/><Relationship Id="rId5" Type="http://schemas.openxmlformats.org/officeDocument/2006/relationships/image" Target="../media/image27.png"/><Relationship Id="rId4" Type="http://schemas.microsoft.com/office/2007/relationships/hdphoto" Target="../media/hdphoto3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6" Type="http://schemas.microsoft.com/office/2007/relationships/hdphoto" Target="../media/hdphoto4.wdp"/><Relationship Id="rId5" Type="http://schemas.openxmlformats.org/officeDocument/2006/relationships/image" Target="../media/image27.png"/><Relationship Id="rId4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одзаголовок 7">
            <a:extLst>
              <a:ext uri="{FF2B5EF4-FFF2-40B4-BE49-F238E27FC236}">
                <a16:creationId xmlns:a16="http://schemas.microsoft.com/office/drawing/2014/main" id="{4B0552E2-3F84-4A73-A16B-C54043C663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8307" y="3751121"/>
            <a:ext cx="5403403" cy="2011504"/>
          </a:xfrm>
        </p:spPr>
        <p:txBody>
          <a:bodyPr vert="horz" lIns="109728" tIns="109728" rIns="109728" bIns="91440" rtlCol="0" anchor="t">
            <a:normAutofit fontScale="70000" lnSpcReduction="20000"/>
          </a:bodyPr>
          <a:lstStyle/>
          <a:p>
            <a:r>
              <a:rPr lang="ru-RU" dirty="0"/>
              <a:t>Докладчик: Лузинсан А.А., </a:t>
            </a:r>
            <a:br>
              <a:rPr lang="ru-RU" dirty="0"/>
            </a:br>
            <a:r>
              <a:rPr lang="ru-RU" dirty="0"/>
              <a:t>студент гр. 430-2</a:t>
            </a:r>
          </a:p>
          <a:p>
            <a:pPr rtl="0"/>
            <a:r>
              <a:rPr lang="ru-RU" dirty="0"/>
              <a:t>Научный руководитель: Захарова А.А., </a:t>
            </a:r>
            <a:br>
              <a:rPr lang="ru-RU" dirty="0"/>
            </a:br>
            <a:r>
              <a:rPr lang="ru-RU" dirty="0"/>
              <a:t>профессор, д.т.н., доцент</a:t>
            </a:r>
          </a:p>
        </p:txBody>
      </p:sp>
      <p:pic>
        <p:nvPicPr>
          <p:cNvPr id="41" name="Рисунок 40" descr="Большая комната со стеклянными стенами&#10;">
            <a:extLst>
              <a:ext uri="{FF2B5EF4-FFF2-40B4-BE49-F238E27FC236}">
                <a16:creationId xmlns:a16="http://schemas.microsoft.com/office/drawing/2014/main" id="{9FB4A3D7-302B-4FAB-B9BD-5F75A796AC7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59936" y="-28575"/>
            <a:ext cx="5332064" cy="6858002"/>
          </a:xfr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0CC2F0D-F675-4981-98F1-DC1F853D4695}"/>
              </a:ext>
            </a:extLst>
          </p:cNvPr>
          <p:cNvSpPr/>
          <p:nvPr/>
        </p:nvSpPr>
        <p:spPr>
          <a:xfrm>
            <a:off x="1228307" y="824593"/>
            <a:ext cx="8044614" cy="2595598"/>
          </a:xfrm>
          <a:prstGeom prst="rect">
            <a:avLst/>
          </a:prstGeom>
          <a:solidFill>
            <a:srgbClr val="595460"/>
          </a:solidFill>
          <a:ln>
            <a:noFill/>
          </a:ln>
          <a:effectLst>
            <a:softEdge rad="0"/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3029686-87BE-4E75-8373-8D06DD441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algn="l" rtl="0"/>
            <a:r>
              <a:rPr lang="ru-RU" dirty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rPr>
              <a:t>18 мая 2023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933138F-06C1-46B9-8F23-C4B5783F6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AEF9944-A4F6-4C59-AEBD-678D6480B8EA}" type="slidenum">
              <a:rPr lang="ru-RU" smtClean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rPr>
              <a:pPr/>
              <a:t>1</a:t>
            </a:fld>
            <a:endParaRPr lang="ru-RU" dirty="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0814B6A3-5F3E-4909-8ED5-87FE824922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9758" y="958662"/>
            <a:ext cx="8044614" cy="2371725"/>
          </a:xfrm>
        </p:spPr>
        <p:txBody>
          <a:bodyPr vert="horz" lIns="109728" tIns="109728" rIns="109728" bIns="91440" rtlCol="0" anchor="ctr">
            <a:noAutofit/>
          </a:bodyPr>
          <a:lstStyle/>
          <a:p>
            <a:pPr rtl="0"/>
            <a:r>
              <a:rPr lang="ru-RU" sz="3200" dirty="0"/>
              <a:t>Выбор альтернатив повышения эффективности процесса разработки корпоративного сайта в </a:t>
            </a:r>
            <a:r>
              <a:rPr lang="en-US" sz="3200" dirty="0"/>
              <a:t>Web-</a:t>
            </a:r>
            <a:r>
              <a:rPr lang="ru-RU" sz="3200" dirty="0"/>
              <a:t>студии</a:t>
            </a:r>
          </a:p>
        </p:txBody>
      </p:sp>
    </p:spTree>
    <p:extLst>
      <p:ext uri="{BB962C8B-B14F-4D97-AF65-F5344CB8AC3E}">
        <p14:creationId xmlns:p14="http://schemas.microsoft.com/office/powerpoint/2010/main" val="3111549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Нижний колонтитул 22">
            <a:extLst>
              <a:ext uri="{FF2B5EF4-FFF2-40B4-BE49-F238E27FC236}">
                <a16:creationId xmlns:a16="http://schemas.microsoft.com/office/drawing/2014/main" id="{C50BB1C4-223C-42B9-AF6A-F40E305B1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87178" y="6309360"/>
            <a:ext cx="6623040" cy="457200"/>
          </a:xfrm>
        </p:spPr>
        <p:txBody>
          <a:bodyPr rtlCol="0"/>
          <a:lstStyle/>
          <a:p>
            <a:pPr rtl="0"/>
            <a:r>
              <a:rPr lang="ru-RU" dirty="0"/>
              <a:t>Дерево причин</a:t>
            </a:r>
          </a:p>
        </p:txBody>
      </p:sp>
      <p:sp>
        <p:nvSpPr>
          <p:cNvPr id="21" name="Дата 20">
            <a:extLst>
              <a:ext uri="{FF2B5EF4-FFF2-40B4-BE49-F238E27FC236}">
                <a16:creationId xmlns:a16="http://schemas.microsoft.com/office/drawing/2014/main" id="{9DE3C7A9-21F2-4569-A617-6303685EAA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79537" y="6309360"/>
            <a:ext cx="1885598" cy="457200"/>
          </a:xfrm>
        </p:spPr>
        <p:txBody>
          <a:bodyPr rtlCol="0"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24" name="Номер слайда 23">
            <a:extLst>
              <a:ext uri="{FF2B5EF4-FFF2-40B4-BE49-F238E27FC236}">
                <a16:creationId xmlns:a16="http://schemas.microsoft.com/office/drawing/2014/main" id="{29B547D4-09F9-49AB-B5C7-2EDDB233C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4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pPr rtl="0"/>
              <a:t>10</a:t>
            </a:fld>
            <a:endParaRPr lang="ru-RU" dirty="0"/>
          </a:p>
        </p:txBody>
      </p:sp>
      <p:pic>
        <p:nvPicPr>
          <p:cNvPr id="8" name="Изображение3">
            <a:extLst>
              <a:ext uri="{FF2B5EF4-FFF2-40B4-BE49-F238E27FC236}">
                <a16:creationId xmlns:a16="http://schemas.microsoft.com/office/drawing/2014/main" id="{EA0A44A4-9B2B-416B-8E20-26C375C96353}"/>
              </a:ext>
            </a:extLst>
          </p:cNvPr>
          <p:cNvPicPr/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88515" y="1106048"/>
            <a:ext cx="11198270" cy="5005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518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Нижний колонтитул 22">
            <a:extLst>
              <a:ext uri="{FF2B5EF4-FFF2-40B4-BE49-F238E27FC236}">
                <a16:creationId xmlns:a16="http://schemas.microsoft.com/office/drawing/2014/main" id="{C50BB1C4-223C-42B9-AF6A-F40E305B1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87178" y="6309360"/>
            <a:ext cx="6623040" cy="457200"/>
          </a:xfrm>
        </p:spPr>
        <p:txBody>
          <a:bodyPr rtlCol="0"/>
          <a:lstStyle/>
          <a:p>
            <a:pPr rtl="0"/>
            <a:r>
              <a:rPr lang="ru-RU" dirty="0"/>
              <a:t>Дерево целей</a:t>
            </a:r>
          </a:p>
        </p:txBody>
      </p:sp>
      <p:sp>
        <p:nvSpPr>
          <p:cNvPr id="21" name="Дата 20">
            <a:extLst>
              <a:ext uri="{FF2B5EF4-FFF2-40B4-BE49-F238E27FC236}">
                <a16:creationId xmlns:a16="http://schemas.microsoft.com/office/drawing/2014/main" id="{9DE3C7A9-21F2-4569-A617-6303685EAA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79537" y="6309360"/>
            <a:ext cx="1885598" cy="457200"/>
          </a:xfrm>
        </p:spPr>
        <p:txBody>
          <a:bodyPr rtlCol="0"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24" name="Номер слайда 23">
            <a:extLst>
              <a:ext uri="{FF2B5EF4-FFF2-40B4-BE49-F238E27FC236}">
                <a16:creationId xmlns:a16="http://schemas.microsoft.com/office/drawing/2014/main" id="{29B547D4-09F9-49AB-B5C7-2EDDB233C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4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pPr rtl="0"/>
              <a:t>11</a:t>
            </a:fld>
            <a:endParaRPr lang="ru-RU" dirty="0"/>
          </a:p>
        </p:txBody>
      </p:sp>
      <p:pic>
        <p:nvPicPr>
          <p:cNvPr id="6" name="Изображение8">
            <a:extLst>
              <a:ext uri="{FF2B5EF4-FFF2-40B4-BE49-F238E27FC236}">
                <a16:creationId xmlns:a16="http://schemas.microsoft.com/office/drawing/2014/main" id="{CBAC9F13-197D-4752-9C5B-0D67A2DBBB5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0" y="1104376"/>
            <a:ext cx="12182747" cy="501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352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0235702-D252-448C-B19A-B3316C4F8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910" y="180644"/>
            <a:ext cx="12057089" cy="935776"/>
          </a:xfrm>
        </p:spPr>
        <p:txBody>
          <a:bodyPr rtlCol="0">
            <a:noAutofit/>
          </a:bodyPr>
          <a:lstStyle/>
          <a:p>
            <a:pPr rtl="0"/>
            <a:r>
              <a:rPr lang="ru-RU" sz="2800" dirty="0"/>
              <a:t>Провести анализ доступных вендоров и оценить риски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8D8FE1B0-9E5F-4C60-B1BF-E3D551EDCF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528997"/>
            <a:ext cx="5861154" cy="4557010"/>
          </a:xfrm>
        </p:spPr>
        <p:txBody>
          <a:bodyPr rtlCol="0">
            <a:noAutofit/>
          </a:bodyPr>
          <a:lstStyle/>
          <a:p>
            <a:pPr rtl="0"/>
            <a:r>
              <a:rPr lang="ru-RU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создать список потенциальных вендоров исходя из предоставленной информации специализированных организаций и оценить риски, полагаясь на годовой оборот, прибыльность, клиентскую базу вендора;</a:t>
            </a:r>
          </a:p>
          <a:p>
            <a:pPr rtl="0"/>
            <a:r>
              <a:rPr lang="ru-RU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позаимствовать вендора, полагаясь на выбор компании-конкурента и рассчитать риски исходя из взаимозаменяемости текущей технологической платформы на планируемую техническую архитектуру;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87483D8-EA65-4964-99D7-AF7C1B80C93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96001" y="1339773"/>
            <a:ext cx="6095999" cy="4746234"/>
          </a:xfrm>
        </p:spPr>
        <p:txBody>
          <a:bodyPr rtlCol="0">
            <a:noAutofit/>
          </a:bodyPr>
          <a:lstStyle/>
          <a:p>
            <a:pPr rtl="0"/>
            <a:r>
              <a:rPr lang="ru-RU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3) x3 - изучить список популярных изданий в сети Интернет и проанализировать найденных вендоров по географическим критериям: географический фокус, местоположение команды разработчиков, ближайший офис вендора;</a:t>
            </a:r>
          </a:p>
          <a:p>
            <a:pPr rtl="0"/>
            <a:r>
              <a:rPr lang="ru-RU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4)</a:t>
            </a:r>
            <a:r>
              <a:rPr lang="en-US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x4 - обратиться к TRF-компании и проанализировать индустриальных фокус предоставленного вендора;</a:t>
            </a:r>
          </a:p>
          <a:p>
            <a:pPr rtl="0"/>
            <a:r>
              <a:rPr lang="ru-RU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5)</a:t>
            </a:r>
            <a:r>
              <a:rPr lang="en-US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x5 - обратиться за услугами финансовых аналитиков в банки и инвестиционные компании, с целью предоставления информации о подходящих вендорах и провести функциональных анализ, позволяющий оценить наличие модулей, решающих функционально специфические запросы </a:t>
            </a:r>
            <a:r>
              <a:rPr lang="ru-RU" spc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  <a:r>
              <a:rPr lang="ru-RU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-студии.</a:t>
            </a:r>
          </a:p>
          <a:p>
            <a:pPr marL="0" indent="0" rtl="0">
              <a:buNone/>
            </a:pPr>
            <a:endParaRPr lang="ru-RU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Нижний колонтитул 14">
            <a:extLst>
              <a:ext uri="{FF2B5EF4-FFF2-40B4-BE49-F238E27FC236}">
                <a16:creationId xmlns:a16="http://schemas.microsoft.com/office/drawing/2014/main" id="{4BB4EE3B-13B9-414C-9B6C-C111B789E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2917" y="6309360"/>
            <a:ext cx="3423986" cy="457200"/>
          </a:xfrm>
        </p:spPr>
        <p:txBody>
          <a:bodyPr rtlCol="0"/>
          <a:lstStyle/>
          <a:p>
            <a:pPr rtl="0"/>
            <a:r>
              <a:rPr lang="ru-RU" dirty="0"/>
              <a:t>Альтернативы</a:t>
            </a:r>
          </a:p>
        </p:txBody>
      </p:sp>
      <p:sp>
        <p:nvSpPr>
          <p:cNvPr id="14" name="Дата 13">
            <a:extLst>
              <a:ext uri="{FF2B5EF4-FFF2-40B4-BE49-F238E27FC236}">
                <a16:creationId xmlns:a16="http://schemas.microsoft.com/office/drawing/2014/main" id="{7C52191A-A01A-4BD8-A7AB-CB4BB654D2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73622" y="6309360"/>
            <a:ext cx="3411973" cy="457200"/>
          </a:xfrm>
        </p:spPr>
        <p:txBody>
          <a:bodyPr rtlCol="0"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16" name="Номер слайда 15">
            <a:extLst>
              <a:ext uri="{FF2B5EF4-FFF2-40B4-BE49-F238E27FC236}">
                <a16:creationId xmlns:a16="http://schemas.microsoft.com/office/drawing/2014/main" id="{533E7CD9-5271-46B0-BE9D-C03F6CFC6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4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pPr rtl="0"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39062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Рисунок 55" descr="Небоскреб">
            <a:extLst>
              <a:ext uri="{FF2B5EF4-FFF2-40B4-BE49-F238E27FC236}">
                <a16:creationId xmlns:a16="http://schemas.microsoft.com/office/drawing/2014/main" id="{8151A96E-A066-4899-8E11-03CDD28C550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1" name="Заголовок 40">
            <a:extLst>
              <a:ext uri="{FF2B5EF4-FFF2-40B4-BE49-F238E27FC236}">
                <a16:creationId xmlns:a16="http://schemas.microsoft.com/office/drawing/2014/main" id="{1B3AD758-B43F-43DC-8A29-B21D2FA57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25" y="1095508"/>
            <a:ext cx="4606535" cy="3936931"/>
          </a:xfrm>
        </p:spPr>
        <p:txBody>
          <a:bodyPr rtlCol="0" anchor="b">
            <a:noAutofit/>
          </a:bodyPr>
          <a:lstStyle/>
          <a:p>
            <a:pPr rtl="0"/>
            <a:r>
              <a:rPr lang="ru-RU" sz="3000" dirty="0"/>
              <a:t>МЕТОД ГРУППОВОГО ПАРНОГО СРАВНЕНИЯ (СИСТЕМА ОЦЕНОК 1</a:t>
            </a:r>
            <a:r>
              <a:rPr lang="en-US" sz="3000" dirty="0"/>
              <a:t>/</a:t>
            </a:r>
            <a:r>
              <a:rPr lang="ru-RU" sz="3000" dirty="0"/>
              <a:t>0)</a:t>
            </a:r>
          </a:p>
        </p:txBody>
      </p:sp>
      <p:sp>
        <p:nvSpPr>
          <p:cNvPr id="42" name="Текст 41">
            <a:extLst>
              <a:ext uri="{FF2B5EF4-FFF2-40B4-BE49-F238E27FC236}">
                <a16:creationId xmlns:a16="http://schemas.microsoft.com/office/drawing/2014/main" id="{1D83C2FF-8BF9-4D9A-90A2-5676AC906E6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-1726" y="5032439"/>
            <a:ext cx="4606535" cy="1079962"/>
          </a:xfrm>
        </p:spPr>
        <p:txBody>
          <a:bodyPr rtlCol="0">
            <a:normAutofit/>
          </a:bodyPr>
          <a:lstStyle/>
          <a:p>
            <a:pPr rtl="0"/>
            <a:r>
              <a:rPr lang="ru-RU" dirty="0"/>
              <a:t>Метод оценки альтернатив</a:t>
            </a:r>
          </a:p>
        </p:txBody>
      </p:sp>
      <p:sp>
        <p:nvSpPr>
          <p:cNvPr id="22" name="Дата 21">
            <a:extLst>
              <a:ext uri="{FF2B5EF4-FFF2-40B4-BE49-F238E27FC236}">
                <a16:creationId xmlns:a16="http://schemas.microsoft.com/office/drawing/2014/main" id="{4BF5207B-DCE0-4C8D-BC19-B3B495A8C6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 rtlCol="0"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24" name="Номер слайда 23">
            <a:extLst>
              <a:ext uri="{FF2B5EF4-FFF2-40B4-BE49-F238E27FC236}">
                <a16:creationId xmlns:a16="http://schemas.microsoft.com/office/drawing/2014/main" id="{8CCD3357-E9A1-4B6C-ACE7-EBAE9E70B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4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pPr rtl="0"/>
              <a:t>13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85117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AFE67981-079D-4463-B997-67E6CA039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153" y="898357"/>
            <a:ext cx="2669747" cy="1347537"/>
          </a:xfrm>
        </p:spPr>
        <p:txBody>
          <a:bodyPr rtlCol="0">
            <a:normAutofit/>
          </a:bodyPr>
          <a:lstStyle/>
          <a:p>
            <a:pPr algn="ctr" rtl="0"/>
            <a:r>
              <a:rPr lang="ru-RU" sz="1800" dirty="0"/>
              <a:t>Руководитель </a:t>
            </a:r>
            <a:r>
              <a:rPr lang="en-US" sz="1800" dirty="0"/>
              <a:t>web-</a:t>
            </a:r>
            <a:r>
              <a:rPr lang="ru-RU" sz="1800" dirty="0"/>
              <a:t>студии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6FB33DA-2432-4BA6-8EC0-7CA2F9A3D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3" y="6309360"/>
            <a:ext cx="5732061" cy="457200"/>
          </a:xfrm>
        </p:spPr>
        <p:txBody>
          <a:bodyPr rtlCol="0"/>
          <a:lstStyle/>
          <a:p>
            <a:pPr rtl="0"/>
            <a:r>
              <a:rPr lang="ru-RU" dirty="0"/>
              <a:t>М</a:t>
            </a:r>
            <a:r>
              <a:rPr lang="ru-RU" sz="1200" dirty="0"/>
              <a:t>етод группового парного сравнения </a:t>
            </a:r>
          </a:p>
          <a:p>
            <a:pPr rtl="0"/>
            <a:r>
              <a:rPr lang="ru-RU" sz="1200" dirty="0"/>
              <a:t>(система оценок 1</a:t>
            </a:r>
            <a:r>
              <a:rPr lang="en-US" sz="1200" dirty="0"/>
              <a:t>/</a:t>
            </a:r>
            <a:r>
              <a:rPr lang="ru-RU" sz="1200" dirty="0"/>
              <a:t>0)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83F8203-3B39-4BFE-8E62-89B62CFF97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 rtlCol="0"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F3BF995-3A96-4426-B458-AE23D8310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4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pPr rtl="0"/>
              <a:t>14</a:t>
            </a:fld>
            <a:endParaRPr lang="ru-RU" dirty="0"/>
          </a:p>
        </p:txBody>
      </p:sp>
      <p:graphicFrame>
        <p:nvGraphicFramePr>
          <p:cNvPr id="8" name="Таблица 9">
            <a:extLst>
              <a:ext uri="{FF2B5EF4-FFF2-40B4-BE49-F238E27FC236}">
                <a16:creationId xmlns:a16="http://schemas.microsoft.com/office/drawing/2014/main" id="{25376B32-E53C-4C93-A211-B8B4B29C29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8186578"/>
              </p:ext>
            </p:extLst>
          </p:nvPr>
        </p:nvGraphicFramePr>
        <p:xfrm>
          <a:off x="1298152" y="2835614"/>
          <a:ext cx="2669748" cy="300046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4958">
                  <a:extLst>
                    <a:ext uri="{9D8B030D-6E8A-4147-A177-3AD203B41FA5}">
                      <a16:colId xmlns:a16="http://schemas.microsoft.com/office/drawing/2014/main" val="1517755082"/>
                    </a:ext>
                  </a:extLst>
                </a:gridCol>
                <a:gridCol w="444958">
                  <a:extLst>
                    <a:ext uri="{9D8B030D-6E8A-4147-A177-3AD203B41FA5}">
                      <a16:colId xmlns:a16="http://schemas.microsoft.com/office/drawing/2014/main" val="2446386500"/>
                    </a:ext>
                  </a:extLst>
                </a:gridCol>
                <a:gridCol w="444958">
                  <a:extLst>
                    <a:ext uri="{9D8B030D-6E8A-4147-A177-3AD203B41FA5}">
                      <a16:colId xmlns:a16="http://schemas.microsoft.com/office/drawing/2014/main" val="3308918160"/>
                    </a:ext>
                  </a:extLst>
                </a:gridCol>
                <a:gridCol w="444958">
                  <a:extLst>
                    <a:ext uri="{9D8B030D-6E8A-4147-A177-3AD203B41FA5}">
                      <a16:colId xmlns:a16="http://schemas.microsoft.com/office/drawing/2014/main" val="1854486728"/>
                    </a:ext>
                  </a:extLst>
                </a:gridCol>
                <a:gridCol w="444958">
                  <a:extLst>
                    <a:ext uri="{9D8B030D-6E8A-4147-A177-3AD203B41FA5}">
                      <a16:colId xmlns:a16="http://schemas.microsoft.com/office/drawing/2014/main" val="1808496511"/>
                    </a:ext>
                  </a:extLst>
                </a:gridCol>
                <a:gridCol w="444958">
                  <a:extLst>
                    <a:ext uri="{9D8B030D-6E8A-4147-A177-3AD203B41FA5}">
                      <a16:colId xmlns:a16="http://schemas.microsoft.com/office/drawing/2014/main" val="2105002855"/>
                    </a:ext>
                  </a:extLst>
                </a:gridCol>
              </a:tblGrid>
              <a:tr h="500078"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x1</a:t>
                      </a:r>
                    </a:p>
                  </a:txBody>
                  <a:tcPr marL="34925" marR="34925" marT="34925" marB="3492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x2</a:t>
                      </a:r>
                    </a:p>
                  </a:txBody>
                  <a:tcPr marL="34925" marR="34925" marT="34925" marB="3492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x3</a:t>
                      </a:r>
                    </a:p>
                  </a:txBody>
                  <a:tcPr marL="34925" marR="34925" marT="34925" marB="3492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x4</a:t>
                      </a:r>
                    </a:p>
                  </a:txBody>
                  <a:tcPr marL="34925" marR="34925" marT="34925" marB="3492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x5</a:t>
                      </a:r>
                    </a:p>
                  </a:txBody>
                  <a:tcPr marL="34925" marR="34925" marT="34925" marB="3492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351803"/>
                  </a:ext>
                </a:extLst>
              </a:tr>
              <a:tr h="500078"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1628125"/>
                  </a:ext>
                </a:extLst>
              </a:tr>
              <a:tr h="500078"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x2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2315634"/>
                  </a:ext>
                </a:extLst>
              </a:tr>
              <a:tr h="500078"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x3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3311043"/>
                  </a:ext>
                </a:extLst>
              </a:tr>
              <a:tr h="500078"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x4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6739586"/>
                  </a:ext>
                </a:extLst>
              </a:tr>
              <a:tr h="500078"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x5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1306596"/>
                  </a:ext>
                </a:extLst>
              </a:tr>
            </a:tbl>
          </a:graphicData>
        </a:graphic>
      </p:graphicFrame>
      <p:graphicFrame>
        <p:nvGraphicFramePr>
          <p:cNvPr id="7" name="Таблица 9">
            <a:extLst>
              <a:ext uri="{FF2B5EF4-FFF2-40B4-BE49-F238E27FC236}">
                <a16:creationId xmlns:a16="http://schemas.microsoft.com/office/drawing/2014/main" id="{1549FE1A-48B3-4098-B13B-0DD0138C91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9592436"/>
              </p:ext>
            </p:extLst>
          </p:nvPr>
        </p:nvGraphicFramePr>
        <p:xfrm>
          <a:off x="5207353" y="2835614"/>
          <a:ext cx="2669748" cy="300046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4958">
                  <a:extLst>
                    <a:ext uri="{9D8B030D-6E8A-4147-A177-3AD203B41FA5}">
                      <a16:colId xmlns:a16="http://schemas.microsoft.com/office/drawing/2014/main" val="1517755082"/>
                    </a:ext>
                  </a:extLst>
                </a:gridCol>
                <a:gridCol w="444958">
                  <a:extLst>
                    <a:ext uri="{9D8B030D-6E8A-4147-A177-3AD203B41FA5}">
                      <a16:colId xmlns:a16="http://schemas.microsoft.com/office/drawing/2014/main" val="2446386500"/>
                    </a:ext>
                  </a:extLst>
                </a:gridCol>
                <a:gridCol w="444958">
                  <a:extLst>
                    <a:ext uri="{9D8B030D-6E8A-4147-A177-3AD203B41FA5}">
                      <a16:colId xmlns:a16="http://schemas.microsoft.com/office/drawing/2014/main" val="3308918160"/>
                    </a:ext>
                  </a:extLst>
                </a:gridCol>
                <a:gridCol w="444958">
                  <a:extLst>
                    <a:ext uri="{9D8B030D-6E8A-4147-A177-3AD203B41FA5}">
                      <a16:colId xmlns:a16="http://schemas.microsoft.com/office/drawing/2014/main" val="1854486728"/>
                    </a:ext>
                  </a:extLst>
                </a:gridCol>
                <a:gridCol w="444958">
                  <a:extLst>
                    <a:ext uri="{9D8B030D-6E8A-4147-A177-3AD203B41FA5}">
                      <a16:colId xmlns:a16="http://schemas.microsoft.com/office/drawing/2014/main" val="1808496511"/>
                    </a:ext>
                  </a:extLst>
                </a:gridCol>
                <a:gridCol w="444958">
                  <a:extLst>
                    <a:ext uri="{9D8B030D-6E8A-4147-A177-3AD203B41FA5}">
                      <a16:colId xmlns:a16="http://schemas.microsoft.com/office/drawing/2014/main" val="2105002855"/>
                    </a:ext>
                  </a:extLst>
                </a:gridCol>
              </a:tblGrid>
              <a:tr h="500078"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x1</a:t>
                      </a:r>
                    </a:p>
                  </a:txBody>
                  <a:tcPr marL="34925" marR="34925" marT="34925" marB="3492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x2</a:t>
                      </a:r>
                    </a:p>
                  </a:txBody>
                  <a:tcPr marL="34925" marR="34925" marT="34925" marB="3492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x3</a:t>
                      </a:r>
                    </a:p>
                  </a:txBody>
                  <a:tcPr marL="34925" marR="34925" marT="34925" marB="3492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x4</a:t>
                      </a:r>
                    </a:p>
                  </a:txBody>
                  <a:tcPr marL="34925" marR="34925" marT="34925" marB="3492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x5</a:t>
                      </a:r>
                    </a:p>
                  </a:txBody>
                  <a:tcPr marL="34925" marR="34925" marT="34925" marB="3492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351803"/>
                  </a:ext>
                </a:extLst>
              </a:tr>
              <a:tr h="500078"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1628125"/>
                  </a:ext>
                </a:extLst>
              </a:tr>
              <a:tr h="500078"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x2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2315634"/>
                  </a:ext>
                </a:extLst>
              </a:tr>
              <a:tr h="500078"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x3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3311043"/>
                  </a:ext>
                </a:extLst>
              </a:tr>
              <a:tr h="500078"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x4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6739586"/>
                  </a:ext>
                </a:extLst>
              </a:tr>
              <a:tr h="500078"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x5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1306596"/>
                  </a:ext>
                </a:extLst>
              </a:tr>
            </a:tbl>
          </a:graphicData>
        </a:graphic>
      </p:graphicFrame>
      <p:graphicFrame>
        <p:nvGraphicFramePr>
          <p:cNvPr id="9" name="Таблица 9">
            <a:extLst>
              <a:ext uri="{FF2B5EF4-FFF2-40B4-BE49-F238E27FC236}">
                <a16:creationId xmlns:a16="http://schemas.microsoft.com/office/drawing/2014/main" id="{8E64BA1A-B80A-44DD-A375-7C54EAE87C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4317952"/>
              </p:ext>
            </p:extLst>
          </p:nvPr>
        </p:nvGraphicFramePr>
        <p:xfrm>
          <a:off x="9116554" y="2835614"/>
          <a:ext cx="2669748" cy="300046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4958">
                  <a:extLst>
                    <a:ext uri="{9D8B030D-6E8A-4147-A177-3AD203B41FA5}">
                      <a16:colId xmlns:a16="http://schemas.microsoft.com/office/drawing/2014/main" val="1517755082"/>
                    </a:ext>
                  </a:extLst>
                </a:gridCol>
                <a:gridCol w="444958">
                  <a:extLst>
                    <a:ext uri="{9D8B030D-6E8A-4147-A177-3AD203B41FA5}">
                      <a16:colId xmlns:a16="http://schemas.microsoft.com/office/drawing/2014/main" val="2446386500"/>
                    </a:ext>
                  </a:extLst>
                </a:gridCol>
                <a:gridCol w="444958">
                  <a:extLst>
                    <a:ext uri="{9D8B030D-6E8A-4147-A177-3AD203B41FA5}">
                      <a16:colId xmlns:a16="http://schemas.microsoft.com/office/drawing/2014/main" val="3308918160"/>
                    </a:ext>
                  </a:extLst>
                </a:gridCol>
                <a:gridCol w="444958">
                  <a:extLst>
                    <a:ext uri="{9D8B030D-6E8A-4147-A177-3AD203B41FA5}">
                      <a16:colId xmlns:a16="http://schemas.microsoft.com/office/drawing/2014/main" val="1854486728"/>
                    </a:ext>
                  </a:extLst>
                </a:gridCol>
                <a:gridCol w="444958">
                  <a:extLst>
                    <a:ext uri="{9D8B030D-6E8A-4147-A177-3AD203B41FA5}">
                      <a16:colId xmlns:a16="http://schemas.microsoft.com/office/drawing/2014/main" val="1808496511"/>
                    </a:ext>
                  </a:extLst>
                </a:gridCol>
                <a:gridCol w="444958">
                  <a:extLst>
                    <a:ext uri="{9D8B030D-6E8A-4147-A177-3AD203B41FA5}">
                      <a16:colId xmlns:a16="http://schemas.microsoft.com/office/drawing/2014/main" val="2105002855"/>
                    </a:ext>
                  </a:extLst>
                </a:gridCol>
              </a:tblGrid>
              <a:tr h="500078"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x1</a:t>
                      </a:r>
                    </a:p>
                  </a:txBody>
                  <a:tcPr marL="34925" marR="34925" marT="34925" marB="3492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x2</a:t>
                      </a:r>
                    </a:p>
                  </a:txBody>
                  <a:tcPr marL="34925" marR="34925" marT="34925" marB="3492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x3</a:t>
                      </a:r>
                    </a:p>
                  </a:txBody>
                  <a:tcPr marL="34925" marR="34925" marT="34925" marB="3492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x4</a:t>
                      </a:r>
                    </a:p>
                  </a:txBody>
                  <a:tcPr marL="34925" marR="34925" marT="34925" marB="3492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x5</a:t>
                      </a:r>
                    </a:p>
                  </a:txBody>
                  <a:tcPr marL="34925" marR="34925" marT="34925" marB="3492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351803"/>
                  </a:ext>
                </a:extLst>
              </a:tr>
              <a:tr h="500078"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1628125"/>
                  </a:ext>
                </a:extLst>
              </a:tr>
              <a:tr h="500078"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x2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2315634"/>
                  </a:ext>
                </a:extLst>
              </a:tr>
              <a:tr h="500078"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x3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3311043"/>
                  </a:ext>
                </a:extLst>
              </a:tr>
              <a:tr h="500078"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x4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6739586"/>
                  </a:ext>
                </a:extLst>
              </a:tr>
              <a:tr h="500078"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x5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1306596"/>
                  </a:ext>
                </a:extLst>
              </a:tr>
            </a:tbl>
          </a:graphicData>
        </a:graphic>
      </p:graphicFrame>
      <p:sp>
        <p:nvSpPr>
          <p:cNvPr id="10" name="Заголовок 5">
            <a:extLst>
              <a:ext uri="{FF2B5EF4-FFF2-40B4-BE49-F238E27FC236}">
                <a16:creationId xmlns:a16="http://schemas.microsoft.com/office/drawing/2014/main" id="{3ACFAF49-E02F-4387-B5C1-EB76016E81DA}"/>
              </a:ext>
            </a:extLst>
          </p:cNvPr>
          <p:cNvSpPr txBox="1">
            <a:spLocks/>
          </p:cNvSpPr>
          <p:nvPr/>
        </p:nvSpPr>
        <p:spPr>
          <a:xfrm>
            <a:off x="5207354" y="898357"/>
            <a:ext cx="2669748" cy="134753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3600" b="1" kern="1200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800" dirty="0"/>
              <a:t>Технический директор</a:t>
            </a:r>
          </a:p>
        </p:txBody>
      </p:sp>
      <p:sp>
        <p:nvSpPr>
          <p:cNvPr id="11" name="Заголовок 5">
            <a:extLst>
              <a:ext uri="{FF2B5EF4-FFF2-40B4-BE49-F238E27FC236}">
                <a16:creationId xmlns:a16="http://schemas.microsoft.com/office/drawing/2014/main" id="{C6213B4E-525E-4C23-AF6C-F1FAC566C6F4}"/>
              </a:ext>
            </a:extLst>
          </p:cNvPr>
          <p:cNvSpPr txBox="1">
            <a:spLocks/>
          </p:cNvSpPr>
          <p:nvPr/>
        </p:nvSpPr>
        <p:spPr>
          <a:xfrm>
            <a:off x="9116554" y="898357"/>
            <a:ext cx="2669747" cy="134753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3600" b="1" kern="1200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1800" dirty="0"/>
              <a:t>Менеджер по продажам</a:t>
            </a:r>
          </a:p>
        </p:txBody>
      </p:sp>
    </p:spTree>
    <p:extLst>
      <p:ext uri="{BB962C8B-B14F-4D97-AF65-F5344CB8AC3E}">
        <p14:creationId xmlns:p14="http://schemas.microsoft.com/office/powerpoint/2010/main" val="3345023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AFE67981-079D-4463-B997-67E6CA039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3" y="1044054"/>
            <a:ext cx="10415995" cy="1030360"/>
          </a:xfrm>
        </p:spPr>
        <p:txBody>
          <a:bodyPr rtlCol="0">
            <a:normAutofit fontScale="90000"/>
          </a:bodyPr>
          <a:lstStyle/>
          <a:p>
            <a:pPr rtl="0"/>
            <a:r>
              <a:rPr lang="ru-RU" dirty="0"/>
              <a:t>Обобщённая матрица парных сравнений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6FB33DA-2432-4BA6-8EC0-7CA2F9A3D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3" y="6309360"/>
            <a:ext cx="5732061" cy="457200"/>
          </a:xfrm>
        </p:spPr>
        <p:txBody>
          <a:bodyPr rtlCol="0"/>
          <a:lstStyle/>
          <a:p>
            <a:pPr rtl="0"/>
            <a:r>
              <a:rPr lang="ru-RU" dirty="0"/>
              <a:t>М</a:t>
            </a:r>
            <a:r>
              <a:rPr lang="ru-RU" sz="1200" dirty="0"/>
              <a:t>етод группового парного сравнения </a:t>
            </a:r>
          </a:p>
          <a:p>
            <a:pPr rtl="0"/>
            <a:r>
              <a:rPr lang="ru-RU" sz="1200" dirty="0"/>
              <a:t>(система оценок 1</a:t>
            </a:r>
            <a:r>
              <a:rPr lang="en-US" sz="1200" dirty="0"/>
              <a:t>/</a:t>
            </a:r>
            <a:r>
              <a:rPr lang="ru-RU" sz="1200" dirty="0"/>
              <a:t>0)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83F8203-3B39-4BFE-8E62-89B62CFF97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 rtlCol="0"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F3BF995-3A96-4426-B458-AE23D8310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4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pPr rtl="0"/>
              <a:t>15</a:t>
            </a:fld>
            <a:endParaRPr lang="ru-RU" dirty="0"/>
          </a:p>
        </p:txBody>
      </p:sp>
      <p:graphicFrame>
        <p:nvGraphicFramePr>
          <p:cNvPr id="7" name="Таблица 9">
            <a:extLst>
              <a:ext uri="{FF2B5EF4-FFF2-40B4-BE49-F238E27FC236}">
                <a16:creationId xmlns:a16="http://schemas.microsoft.com/office/drawing/2014/main" id="{1549FE1A-48B3-4098-B13B-0DD0138C91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1064096"/>
              </p:ext>
            </p:extLst>
          </p:nvPr>
        </p:nvGraphicFramePr>
        <p:xfrm>
          <a:off x="2264671" y="2763338"/>
          <a:ext cx="8555111" cy="285709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23602">
                  <a:extLst>
                    <a:ext uri="{9D8B030D-6E8A-4147-A177-3AD203B41FA5}">
                      <a16:colId xmlns:a16="http://schemas.microsoft.com/office/drawing/2014/main" val="1517755082"/>
                    </a:ext>
                  </a:extLst>
                </a:gridCol>
                <a:gridCol w="431299">
                  <a:extLst>
                    <a:ext uri="{9D8B030D-6E8A-4147-A177-3AD203B41FA5}">
                      <a16:colId xmlns:a16="http://schemas.microsoft.com/office/drawing/2014/main" val="2446386500"/>
                    </a:ext>
                  </a:extLst>
                </a:gridCol>
                <a:gridCol w="390114">
                  <a:extLst>
                    <a:ext uri="{9D8B030D-6E8A-4147-A177-3AD203B41FA5}">
                      <a16:colId xmlns:a16="http://schemas.microsoft.com/office/drawing/2014/main" val="3308918160"/>
                    </a:ext>
                  </a:extLst>
                </a:gridCol>
                <a:gridCol w="395949">
                  <a:extLst>
                    <a:ext uri="{9D8B030D-6E8A-4147-A177-3AD203B41FA5}">
                      <a16:colId xmlns:a16="http://schemas.microsoft.com/office/drawing/2014/main" val="1854486728"/>
                    </a:ext>
                  </a:extLst>
                </a:gridCol>
                <a:gridCol w="385010">
                  <a:extLst>
                    <a:ext uri="{9D8B030D-6E8A-4147-A177-3AD203B41FA5}">
                      <a16:colId xmlns:a16="http://schemas.microsoft.com/office/drawing/2014/main" val="1808496511"/>
                    </a:ext>
                  </a:extLst>
                </a:gridCol>
                <a:gridCol w="401053">
                  <a:extLst>
                    <a:ext uri="{9D8B030D-6E8A-4147-A177-3AD203B41FA5}">
                      <a16:colId xmlns:a16="http://schemas.microsoft.com/office/drawing/2014/main" val="2105002855"/>
                    </a:ext>
                  </a:extLst>
                </a:gridCol>
                <a:gridCol w="2951747">
                  <a:extLst>
                    <a:ext uri="{9D8B030D-6E8A-4147-A177-3AD203B41FA5}">
                      <a16:colId xmlns:a16="http://schemas.microsoft.com/office/drawing/2014/main" val="445217389"/>
                    </a:ext>
                  </a:extLst>
                </a:gridCol>
                <a:gridCol w="3176337">
                  <a:extLst>
                    <a:ext uri="{9D8B030D-6E8A-4147-A177-3AD203B41FA5}">
                      <a16:colId xmlns:a16="http://schemas.microsoft.com/office/drawing/2014/main" val="2302413740"/>
                    </a:ext>
                  </a:extLst>
                </a:gridCol>
              </a:tblGrid>
              <a:tr h="679047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x1</a:t>
                      </a:r>
                    </a:p>
                  </a:txBody>
                  <a:tcPr marL="34925" marR="34925" marT="34925" marB="3492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x2</a:t>
                      </a:r>
                    </a:p>
                  </a:txBody>
                  <a:tcPr marL="34925" marR="34925" marT="34925" marB="3492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x3</a:t>
                      </a:r>
                    </a:p>
                  </a:txBody>
                  <a:tcPr marL="34925" marR="34925" marT="34925" marB="3492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x4</a:t>
                      </a:r>
                    </a:p>
                  </a:txBody>
                  <a:tcPr marL="34925" marR="34925" marT="34925" marB="3492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x5</a:t>
                      </a:r>
                    </a:p>
                  </a:txBody>
                  <a:tcPr marL="34925" marR="34925" marT="34925" marB="3492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Сумма элементов</a:t>
                      </a:r>
                    </a:p>
                  </a:txBody>
                  <a:tcPr marL="34925" marR="34925" marT="34925" marB="3492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Ранг альтернативы</a:t>
                      </a:r>
                    </a:p>
                  </a:txBody>
                  <a:tcPr marL="34925" marR="34925" marT="34925" marB="34925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351803"/>
                  </a:ext>
                </a:extLst>
              </a:tr>
              <a:tr h="300100"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1628125"/>
                  </a:ext>
                </a:extLst>
              </a:tr>
              <a:tr h="300100"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x2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2315634"/>
                  </a:ext>
                </a:extLst>
              </a:tr>
              <a:tr h="300100"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x3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3311043"/>
                  </a:ext>
                </a:extLst>
              </a:tr>
              <a:tr h="300100"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x4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6739586"/>
                  </a:ext>
                </a:extLst>
              </a:tr>
              <a:tr h="300100"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x5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>
                          <a:solidFill>
                            <a:srgbClr val="000000"/>
                          </a:solidFill>
                          <a:effectLst/>
                          <a:latin typeface="Liberation Serif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34925" marR="34925" marT="34925" marB="34925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13065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8155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ED5E41E0-4617-456C-928D-364D0C0887DF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76000"/>
                    </a14:imgEffect>
                    <a14:imgEffect>
                      <a14:brightnessContrast bright="-5000" contrast="-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Заголовок 40">
            <a:extLst>
              <a:ext uri="{FF2B5EF4-FFF2-40B4-BE49-F238E27FC236}">
                <a16:creationId xmlns:a16="http://schemas.microsoft.com/office/drawing/2014/main" id="{1B3AD758-B43F-43DC-8A29-B21D2FA57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25" y="1095508"/>
            <a:ext cx="4606535" cy="3936931"/>
          </a:xfrm>
        </p:spPr>
        <p:txBody>
          <a:bodyPr rtlCol="0" anchor="b">
            <a:noAutofit/>
          </a:bodyPr>
          <a:lstStyle/>
          <a:p>
            <a:pPr rtl="0"/>
            <a:r>
              <a:rPr lang="ru-RU" sz="3000" dirty="0"/>
              <a:t>РЕАЛИЗАЦИЯ МЕТОДА</a:t>
            </a:r>
          </a:p>
        </p:txBody>
      </p:sp>
      <p:sp>
        <p:nvSpPr>
          <p:cNvPr id="42" name="Текст 41">
            <a:extLst>
              <a:ext uri="{FF2B5EF4-FFF2-40B4-BE49-F238E27FC236}">
                <a16:creationId xmlns:a16="http://schemas.microsoft.com/office/drawing/2014/main" id="{1D83C2FF-8BF9-4D9A-90A2-5676AC906E6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-1726" y="5032439"/>
            <a:ext cx="4606535" cy="1079962"/>
          </a:xfrm>
        </p:spPr>
        <p:txBody>
          <a:bodyPr rtlCol="0">
            <a:normAutofit fontScale="85000" lnSpcReduction="10000"/>
          </a:bodyPr>
          <a:lstStyle/>
          <a:p>
            <a:pPr rtl="0"/>
            <a:r>
              <a:rPr lang="ru-RU" dirty="0"/>
              <a:t>М</a:t>
            </a:r>
            <a:r>
              <a:rPr lang="ru-RU" sz="1800" dirty="0"/>
              <a:t>етод группового парного сравнения </a:t>
            </a:r>
            <a:br>
              <a:rPr lang="ru-RU" sz="1800" dirty="0"/>
            </a:br>
            <a:r>
              <a:rPr lang="ru-RU" sz="1800" dirty="0"/>
              <a:t>(система оценок 1</a:t>
            </a:r>
            <a:r>
              <a:rPr lang="en-US" sz="1800" dirty="0"/>
              <a:t>/</a:t>
            </a:r>
            <a:r>
              <a:rPr lang="ru-RU" sz="1800" dirty="0"/>
              <a:t>0)</a:t>
            </a:r>
            <a:endParaRPr lang="ru-RU" dirty="0"/>
          </a:p>
        </p:txBody>
      </p:sp>
      <p:sp>
        <p:nvSpPr>
          <p:cNvPr id="22" name="Дата 21">
            <a:extLst>
              <a:ext uri="{FF2B5EF4-FFF2-40B4-BE49-F238E27FC236}">
                <a16:creationId xmlns:a16="http://schemas.microsoft.com/office/drawing/2014/main" id="{4BF5207B-DCE0-4C8D-BC19-B3B495A8C6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 rtlCol="0"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24" name="Номер слайда 23">
            <a:extLst>
              <a:ext uri="{FF2B5EF4-FFF2-40B4-BE49-F238E27FC236}">
                <a16:creationId xmlns:a16="http://schemas.microsoft.com/office/drawing/2014/main" id="{8CCD3357-E9A1-4B6C-ACE7-EBAE9E70B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4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pPr rtl="0"/>
              <a:t>16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84952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8D0AE722-3A17-4292-8B0C-015DEE23F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5" y="180644"/>
            <a:ext cx="10900146" cy="935776"/>
          </a:xfrm>
        </p:spPr>
        <p:txBody>
          <a:bodyPr rtlCol="0">
            <a:noAutofit/>
          </a:bodyPr>
          <a:lstStyle/>
          <a:p>
            <a:pPr rtl="0"/>
            <a:r>
              <a:rPr lang="ru-RU" dirty="0"/>
              <a:t>Альтернативное ПО</a:t>
            </a:r>
          </a:p>
        </p:txBody>
      </p:sp>
      <p:sp>
        <p:nvSpPr>
          <p:cNvPr id="12" name="Объект 11">
            <a:extLst>
              <a:ext uri="{FF2B5EF4-FFF2-40B4-BE49-F238E27FC236}">
                <a16:creationId xmlns:a16="http://schemas.microsoft.com/office/drawing/2014/main" id="{DA519990-3C01-4761-BF8E-8A8BC2C56B38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77521" y="1454478"/>
            <a:ext cx="4754880" cy="818574"/>
          </a:xfrm>
        </p:spPr>
        <p:txBody>
          <a:bodyPr rtlCol="0"/>
          <a:lstStyle/>
          <a:p>
            <a:pPr rtl="0"/>
            <a:r>
              <a:rPr lang="ru-RU" dirty="0"/>
              <a:t>ПР-1 в среде </a:t>
            </a:r>
            <a:r>
              <a:rPr lang="en-US" dirty="0"/>
              <a:t>Free-Pascal</a:t>
            </a:r>
            <a:endParaRPr lang="ru-RU" dirty="0"/>
          </a:p>
        </p:txBody>
      </p:sp>
      <p:sp>
        <p:nvSpPr>
          <p:cNvPr id="16" name="Объект 15">
            <a:extLst>
              <a:ext uri="{FF2B5EF4-FFF2-40B4-BE49-F238E27FC236}">
                <a16:creationId xmlns:a16="http://schemas.microsoft.com/office/drawing/2014/main" id="{98A93BCF-7682-4066-8958-65ED5DD2241C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5373622" y="1337276"/>
            <a:ext cx="6637424" cy="935776"/>
          </a:xfrm>
        </p:spPr>
        <p:txBody>
          <a:bodyPr rtlCol="0"/>
          <a:lstStyle/>
          <a:p>
            <a:pPr rtl="0"/>
            <a:r>
              <a:rPr lang="ru-RU" dirty="0"/>
              <a:t>Метод парных сравнений платформы «Система </a:t>
            </a:r>
            <a:r>
              <a:rPr lang="en-US" dirty="0"/>
              <a:t>HT-LINE</a:t>
            </a:r>
            <a:r>
              <a:rPr lang="ru-RU" dirty="0"/>
              <a:t>»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E1A468-4484-47F2-8588-752552EE4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2917" y="6309360"/>
            <a:ext cx="3423986" cy="457200"/>
          </a:xfrm>
        </p:spPr>
        <p:txBody>
          <a:bodyPr rtlCol="0"/>
          <a:lstStyle/>
          <a:p>
            <a:pPr rtl="0"/>
            <a:r>
              <a:rPr lang="ru-RU" dirty="0"/>
              <a:t>Реализация метода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6EABB9-3A4D-494A-BBFF-20F1A5F84F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73622" y="6309360"/>
            <a:ext cx="3411973" cy="457200"/>
          </a:xfrm>
        </p:spPr>
        <p:txBody>
          <a:bodyPr rtlCol="0"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75989F-94E4-487A-845C-A4F547DDF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4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pPr rtl="0"/>
              <a:t>17</a:t>
            </a:fld>
            <a:endParaRPr lang="ru-RU" dirty="0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12106D93-34EF-484F-9D6D-8AD305A835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520" y="2273052"/>
            <a:ext cx="4754880" cy="3537631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62A865C6-E781-4234-90F6-BD7E54AB14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3622" y="2273052"/>
            <a:ext cx="6688870" cy="3537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545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4F6180-35AF-4DFC-951C-F2A1B7523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технологий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836AE71-4885-4F17-853D-108615951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ru-RU" dirty="0"/>
              <a:t>Реализация метода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E6191F8-429C-4161-A394-0A204735E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B53FFFC-D9D4-4050-B11D-8E7E8C188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AEF9944-A4F6-4C59-AEBD-678D6480B8EA}" type="slidenum">
              <a:rPr lang="ru-RU" smtClean="0"/>
              <a:t>18</a:t>
            </a:fld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30B52C8-B8A0-429D-BBDC-FED42926947D}"/>
              </a:ext>
            </a:extLst>
          </p:cNvPr>
          <p:cNvSpPr/>
          <p:nvPr/>
        </p:nvSpPr>
        <p:spPr>
          <a:xfrm>
            <a:off x="1212855" y="251560"/>
            <a:ext cx="230813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Python 3.10.7</a:t>
            </a:r>
            <a:endParaRPr lang="ru-RU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A2F24EE-98D1-44AC-BD39-42A6773F0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003" y="843605"/>
            <a:ext cx="3989833" cy="199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C4F62390-4C00-4D33-8AC6-1AE1FFE19BE7}"/>
              </a:ext>
            </a:extLst>
          </p:cNvPr>
          <p:cNvSpPr/>
          <p:nvPr/>
        </p:nvSpPr>
        <p:spPr>
          <a:xfrm>
            <a:off x="5008074" y="227961"/>
            <a:ext cx="217585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DearPyToGUI</a:t>
            </a:r>
            <a:endParaRPr lang="ru-RU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B4391326-C9C9-498C-A17B-EB6348038F46}"/>
              </a:ext>
            </a:extLst>
          </p:cNvPr>
          <p:cNvSpPr/>
          <p:nvPr/>
        </p:nvSpPr>
        <p:spPr>
          <a:xfrm>
            <a:off x="9045616" y="230615"/>
            <a:ext cx="261077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auto_py_to_exe</a:t>
            </a:r>
            <a:endParaRPr lang="ru-RU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1325945C-4773-4D41-840C-75E7F8C65E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4754" y="1737487"/>
            <a:ext cx="4602492" cy="2362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9B7B7C83-2B3B-47C0-99D6-DE351306E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9052" y="730625"/>
            <a:ext cx="2293896" cy="894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CD5EC044-E412-4C6B-9712-AB9A662554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30312" y1="43333" x2="23125" y2="54028"/>
                        <a14:foregroundMark x1="15467" y1="45063" x2="13984" y2="46806"/>
                        <a14:foregroundMark x1="23438" y1="35694" x2="18016" y2="42067"/>
                        <a14:foregroundMark x1="20000" y1="44861" x2="20859" y2="61667"/>
                        <a14:foregroundMark x1="32578" y1="40694" x2="33125" y2="41806"/>
                        <a14:foregroundMark x1="27109" y1="65139" x2="27734" y2="66250"/>
                        <a14:foregroundMark x1="27422" y1="35694" x2="27422" y2="26944"/>
                        <a14:foregroundMark x1="20000" y1="86111" x2="20000" y2="86111"/>
                        <a14:foregroundMark x1="26328" y1="85000" x2="26250" y2="84583"/>
                        <a14:foregroundMark x1="16797" y1="88472" x2="16797" y2="88472"/>
                        <a14:foregroundMark x1="74922" y1="36667" x2="74922" y2="37361"/>
                        <a14:foregroundMark x1="76953" y1="30000" x2="77109" y2="30000"/>
                        <a14:foregroundMark x1="77109" y1="84583" x2="77109" y2="84583"/>
                        <a14:foregroundMark x1="72813" y1="84861" x2="72813" y2="84861"/>
                        <a14:foregroundMark x1="70469" y1="87917" x2="70469" y2="87917"/>
                        <a14:foregroundMark x1="81328" y1="86667" x2="81328" y2="86667"/>
                        <a14:foregroundMark x1="16797" y1="87778" x2="16797" y2="87778"/>
                        <a14:foregroundMark x1="28047" y1="79861" x2="28047" y2="79861"/>
                        <a14:foregroundMark x1="28281" y1="79722" x2="28281" y2="79722"/>
                        <a14:foregroundMark x1="23359" y1="21944" x2="23672" y2="22222"/>
                        <a14:foregroundMark x1="53672" y1="47917" x2="54922" y2="47222"/>
                        <a14:foregroundMark x1="89609" y1="35556" x2="89766" y2="34167"/>
                        <a14:backgroundMark x1="47188" y1="5139" x2="52344" y2="5139"/>
                        <a14:backgroundMark x1="16797" y1="44444" x2="16797" y2="44444"/>
                        <a14:backgroundMark x1="16406" y1="44722" x2="16797" y2="43611"/>
                        <a14:backgroundMark x1="17188" y1="43333" x2="16875" y2="43889"/>
                        <a14:backgroundMark x1="17500" y1="43333" x2="16641" y2="43611"/>
                        <a14:backgroundMark x1="17734" y1="43056" x2="17891" y2="42639"/>
                        <a14:backgroundMark x1="16563" y1="43889" x2="15937" y2="45556"/>
                        <a14:backgroundMark x1="16719" y1="44444" x2="17969" y2="42778"/>
                        <a14:backgroundMark x1="27344" y1="63750" x2="27344" y2="64167"/>
                        <a14:backgroundMark x1="20938" y1="82500" x2="20938" y2="82500"/>
                        <a14:backgroundMark x1="27109" y1="64583" x2="27187" y2="64722"/>
                        <a14:backgroundMark x1="26953" y1="64028" x2="27109" y2="64722"/>
                        <a14:backgroundMark x1="27109" y1="63889" x2="27500" y2="64306"/>
                        <a14:backgroundMark x1="26953" y1="64167" x2="27422" y2="64167"/>
                        <a14:backgroundMark x1="27578" y1="63194" x2="27344" y2="63611"/>
                        <a14:backgroundMark x1="27266" y1="63750" x2="27266" y2="63750"/>
                        <a14:backgroundMark x1="27344" y1="64583" x2="27344" y2="64583"/>
                        <a14:backgroundMark x1="27344" y1="64306" x2="27266" y2="64306"/>
                        <a14:backgroundMark x1="27266" y1="64444" x2="27266" y2="64583"/>
                        <a14:backgroundMark x1="27266" y1="64444" x2="27266" y2="64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7748" y="843605"/>
            <a:ext cx="3546519" cy="1994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5752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A7F75F49-C034-480C-BF42-A457B92F9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4" y="4872251"/>
            <a:ext cx="10013709" cy="1030360"/>
          </a:xfrm>
        </p:spPr>
        <p:txBody>
          <a:bodyPr rtlCol="0"/>
          <a:lstStyle/>
          <a:p>
            <a:pPr rtl="0"/>
            <a:r>
              <a:rPr lang="ru-RU" dirty="0"/>
              <a:t>Стартовое представление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DE43692-0C8D-4CD7-B6E4-87299B493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2" y="6309360"/>
            <a:ext cx="4946592" cy="457200"/>
          </a:xfrm>
        </p:spPr>
        <p:txBody>
          <a:bodyPr rtlCol="0"/>
          <a:lstStyle/>
          <a:p>
            <a:pPr rtl="0"/>
            <a:r>
              <a:rPr lang="ru-RU" dirty="0"/>
              <a:t>Реализация метода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4C1E5CE-E700-4051-9A1B-74392F9F7C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 rtlCol="0"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3284A8D-A9ED-4EB8-B282-A34AB39E8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4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pPr rtl="0"/>
              <a:t>19</a:t>
            </a:fld>
            <a:endParaRPr lang="ru-RU" dirty="0"/>
          </a:p>
        </p:txBody>
      </p:sp>
      <p:pic>
        <p:nvPicPr>
          <p:cNvPr id="7" name="Изображение16">
            <a:extLst>
              <a:ext uri="{FF2B5EF4-FFF2-40B4-BE49-F238E27FC236}">
                <a16:creationId xmlns:a16="http://schemas.microsoft.com/office/drawing/2014/main" id="{EE2F140E-AD36-4931-87CA-5DACDF119884}"/>
              </a:ext>
            </a:extLst>
          </p:cNvPr>
          <p:cNvPicPr/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215196" y="0"/>
            <a:ext cx="8757604" cy="4743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2717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Рисунок 28" descr="Цифровая панель мониторинга финансов">
            <a:extLst>
              <a:ext uri="{FF2B5EF4-FFF2-40B4-BE49-F238E27FC236}">
                <a16:creationId xmlns:a16="http://schemas.microsoft.com/office/drawing/2014/main" id="{5924239E-C490-438F-B9C9-111D931D084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94348" y="1085433"/>
            <a:ext cx="3997652" cy="5037857"/>
          </a:xfrm>
        </p:spPr>
      </p:pic>
      <p:sp>
        <p:nvSpPr>
          <p:cNvPr id="23" name="Нижний колонтитул 22">
            <a:extLst>
              <a:ext uri="{FF2B5EF4-FFF2-40B4-BE49-F238E27FC236}">
                <a16:creationId xmlns:a16="http://schemas.microsoft.com/office/drawing/2014/main" id="{C50BB1C4-223C-42B9-AF6A-F40E305B1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87178" y="6309360"/>
            <a:ext cx="6623040" cy="457200"/>
          </a:xfrm>
        </p:spPr>
        <p:txBody>
          <a:bodyPr rtlCol="0"/>
          <a:lstStyle/>
          <a:p>
            <a:pPr rtl="0"/>
            <a:r>
              <a:rPr lang="ru-RU" dirty="0"/>
              <a:t>Актуальность</a:t>
            </a:r>
          </a:p>
        </p:txBody>
      </p:sp>
      <p:sp>
        <p:nvSpPr>
          <p:cNvPr id="21" name="Дата 20">
            <a:extLst>
              <a:ext uri="{FF2B5EF4-FFF2-40B4-BE49-F238E27FC236}">
                <a16:creationId xmlns:a16="http://schemas.microsoft.com/office/drawing/2014/main" id="{9DE3C7A9-21F2-4569-A617-6303685EAA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79537" y="6309360"/>
            <a:ext cx="1885598" cy="457200"/>
          </a:xfrm>
        </p:spPr>
        <p:txBody>
          <a:bodyPr rtlCol="0"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24" name="Номер слайда 23">
            <a:extLst>
              <a:ext uri="{FF2B5EF4-FFF2-40B4-BE49-F238E27FC236}">
                <a16:creationId xmlns:a16="http://schemas.microsoft.com/office/drawing/2014/main" id="{29B547D4-09F9-49AB-B5C7-2EDDB233C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4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57C3CCC-C11C-4FBF-9BA7-F05D9E106F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84" b="20902"/>
          <a:stretch/>
        </p:blipFill>
        <p:spPr bwMode="auto">
          <a:xfrm>
            <a:off x="977144" y="1574156"/>
            <a:ext cx="6117217" cy="3897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B6F8E82-0FFF-42F0-9DDB-3218741408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137"/>
          <a:stretch/>
        </p:blipFill>
        <p:spPr bwMode="auto">
          <a:xfrm>
            <a:off x="977143" y="5359343"/>
            <a:ext cx="6117217" cy="550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8299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59EFE67E-60AE-41C6-B6C4-7FC54FE38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4" y="4872251"/>
            <a:ext cx="10013709" cy="1030360"/>
          </a:xfrm>
        </p:spPr>
        <p:txBody>
          <a:bodyPr rtlCol="0"/>
          <a:lstStyle/>
          <a:p>
            <a:pPr rtl="0"/>
            <a:r>
              <a:rPr lang="ru-RU" dirty="0"/>
              <a:t>Эксперт №1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91BF2BA-ADC4-4A71-B4A0-9B3047AA9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2" y="6309360"/>
            <a:ext cx="4946592" cy="457200"/>
          </a:xfrm>
        </p:spPr>
        <p:txBody>
          <a:bodyPr rtlCol="0"/>
          <a:lstStyle/>
          <a:p>
            <a:pPr rtl="0"/>
            <a:r>
              <a:rPr lang="ru-RU" dirty="0"/>
              <a:t>Реализация метода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9A676C-CDB5-49C8-B5BA-20BD3594AD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 rtlCol="0"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6B20231-9711-4B47-A80C-85346582D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4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pPr rtl="0"/>
              <a:t>20</a:t>
            </a:fld>
            <a:endParaRPr lang="ru-RU" dirty="0"/>
          </a:p>
        </p:txBody>
      </p:sp>
      <p:pic>
        <p:nvPicPr>
          <p:cNvPr id="7" name="Изображение10">
            <a:extLst>
              <a:ext uri="{FF2B5EF4-FFF2-40B4-BE49-F238E27FC236}">
                <a16:creationId xmlns:a16="http://schemas.microsoft.com/office/drawing/2014/main" id="{A9030569-3220-4000-8E42-240700488CD2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058779" y="0"/>
            <a:ext cx="11133221" cy="474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0185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59EFE67E-60AE-41C6-B6C4-7FC54FE38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4" y="4872251"/>
            <a:ext cx="10013709" cy="1030360"/>
          </a:xfrm>
        </p:spPr>
        <p:txBody>
          <a:bodyPr rtlCol="0"/>
          <a:lstStyle/>
          <a:p>
            <a:pPr rtl="0"/>
            <a:r>
              <a:rPr lang="ru-RU" dirty="0"/>
              <a:t>Эксперт №2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91BF2BA-ADC4-4A71-B4A0-9B3047AA9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2" y="6309360"/>
            <a:ext cx="4946592" cy="457200"/>
          </a:xfrm>
        </p:spPr>
        <p:txBody>
          <a:bodyPr rtlCol="0"/>
          <a:lstStyle/>
          <a:p>
            <a:pPr rtl="0"/>
            <a:r>
              <a:rPr lang="ru-RU" dirty="0"/>
              <a:t>Реализация метода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9A676C-CDB5-49C8-B5BA-20BD3594AD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 rtlCol="0"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6B20231-9711-4B47-A80C-85346582D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4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pPr rtl="0"/>
              <a:t>21</a:t>
            </a:fld>
            <a:endParaRPr lang="ru-RU" dirty="0"/>
          </a:p>
        </p:txBody>
      </p:sp>
      <p:pic>
        <p:nvPicPr>
          <p:cNvPr id="8" name="Изображение11">
            <a:extLst>
              <a:ext uri="{FF2B5EF4-FFF2-40B4-BE49-F238E27FC236}">
                <a16:creationId xmlns:a16="http://schemas.microsoft.com/office/drawing/2014/main" id="{D51328D4-2D7F-4AEB-BB60-B2A61C8F6B7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069339" y="0"/>
            <a:ext cx="11122661" cy="474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0288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59EFE67E-60AE-41C6-B6C4-7FC54FE38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4" y="4872251"/>
            <a:ext cx="10013709" cy="1030360"/>
          </a:xfrm>
        </p:spPr>
        <p:txBody>
          <a:bodyPr rtlCol="0"/>
          <a:lstStyle/>
          <a:p>
            <a:pPr rtl="0"/>
            <a:r>
              <a:rPr lang="ru-RU" dirty="0"/>
              <a:t>Эксперт №3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91BF2BA-ADC4-4A71-B4A0-9B3047AA9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2" y="6309360"/>
            <a:ext cx="4946592" cy="457200"/>
          </a:xfrm>
        </p:spPr>
        <p:txBody>
          <a:bodyPr rtlCol="0"/>
          <a:lstStyle/>
          <a:p>
            <a:pPr rtl="0"/>
            <a:r>
              <a:rPr lang="ru-RU" dirty="0"/>
              <a:t>Реализация метода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9A676C-CDB5-49C8-B5BA-20BD3594AD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 rtlCol="0"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6B20231-9711-4B47-A80C-85346582D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4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pPr rtl="0"/>
              <a:t>22</a:t>
            </a:fld>
            <a:endParaRPr lang="ru-RU" dirty="0"/>
          </a:p>
        </p:txBody>
      </p:sp>
      <p:pic>
        <p:nvPicPr>
          <p:cNvPr id="8" name="Изображение12">
            <a:extLst>
              <a:ext uri="{FF2B5EF4-FFF2-40B4-BE49-F238E27FC236}">
                <a16:creationId xmlns:a16="http://schemas.microsoft.com/office/drawing/2014/main" id="{88B25156-EE5F-4945-96B6-5F6CEC92CEB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061505" y="0"/>
            <a:ext cx="11140167" cy="473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7340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59EFE67E-60AE-41C6-B6C4-7FC54FE38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4" y="4872251"/>
            <a:ext cx="10013709" cy="1030360"/>
          </a:xfrm>
        </p:spPr>
        <p:txBody>
          <a:bodyPr rtlCol="0"/>
          <a:lstStyle/>
          <a:p>
            <a:pPr rtl="0"/>
            <a:r>
              <a:rPr lang="ru-RU" dirty="0"/>
              <a:t>Результаты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91BF2BA-ADC4-4A71-B4A0-9B3047AA9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2" y="6309360"/>
            <a:ext cx="4946592" cy="457200"/>
          </a:xfrm>
        </p:spPr>
        <p:txBody>
          <a:bodyPr rtlCol="0"/>
          <a:lstStyle/>
          <a:p>
            <a:pPr rtl="0"/>
            <a:r>
              <a:rPr lang="ru-RU" dirty="0"/>
              <a:t>Реализация метода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9A676C-CDB5-49C8-B5BA-20BD3594AD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 rtlCol="0"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6B20231-9711-4B47-A80C-85346582D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4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pPr rtl="0"/>
              <a:t>23</a:t>
            </a:fld>
            <a:endParaRPr lang="ru-RU" dirty="0"/>
          </a:p>
        </p:txBody>
      </p:sp>
      <p:pic>
        <p:nvPicPr>
          <p:cNvPr id="7" name="Изображение13">
            <a:extLst>
              <a:ext uri="{FF2B5EF4-FFF2-40B4-BE49-F238E27FC236}">
                <a16:creationId xmlns:a16="http://schemas.microsoft.com/office/drawing/2014/main" id="{5C52F4CB-4C2E-4C63-A025-57AB34D2381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068520" y="0"/>
            <a:ext cx="11131585" cy="4733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6340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C32E72E-EE1D-4070-9238-57A81C8D99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135" y="0"/>
            <a:ext cx="5879865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A6DE9D-564A-415A-8B0B-67F95E3628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2623" y="842964"/>
            <a:ext cx="5259512" cy="2586036"/>
          </a:xfrm>
        </p:spPr>
        <p:txBody>
          <a:bodyPr/>
          <a:lstStyle/>
          <a:p>
            <a:pPr algn="ctr"/>
            <a:r>
              <a:rPr lang="ru-RU" sz="2400" b="1" i="0" dirty="0">
                <a:solidFill>
                  <a:srgbClr val="C9D1D9"/>
                </a:solidFill>
                <a:effectLst/>
                <a:latin typeface="-apple-system"/>
              </a:rPr>
              <a:t>Автоматизированная Система Принятия решения с помощью метода групповых парный сравнений </a:t>
            </a:r>
            <a:br>
              <a:rPr lang="ru-RU" sz="2400" b="1" i="0" dirty="0">
                <a:solidFill>
                  <a:srgbClr val="C9D1D9"/>
                </a:solidFill>
                <a:effectLst/>
                <a:latin typeface="-apple-system"/>
              </a:rPr>
            </a:br>
            <a:r>
              <a:rPr lang="ru-RU" sz="2400" b="1" i="0" dirty="0">
                <a:solidFill>
                  <a:srgbClr val="C9D1D9"/>
                </a:solidFill>
                <a:effectLst/>
                <a:latin typeface="-apple-system"/>
              </a:rPr>
              <a:t>(система оценок 1/0)</a:t>
            </a:r>
            <a:endParaRPr lang="ru-RU" sz="24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B76AAC8-913C-46FF-8252-FD49E9D413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623" y="3429000"/>
            <a:ext cx="5579088" cy="2697476"/>
          </a:xfrm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ru-RU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-apple-system"/>
              </a:rPr>
              <a:t>Ограничения:</a:t>
            </a: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-apple-system"/>
              </a:rPr>
              <a:t>[1,8] - кол-во экспертов</a:t>
            </a: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-apple-system"/>
              </a:rPr>
              <a:t>[1,10] - кол-во альтернатив</a:t>
            </a:r>
          </a:p>
          <a:p>
            <a:pPr algn="l">
              <a:lnSpc>
                <a:spcPct val="100000"/>
              </a:lnSpc>
            </a:pPr>
            <a:r>
              <a:rPr lang="ru-RU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-apple-system"/>
              </a:rPr>
              <a:t>Используемые библиотеки, язык:</a:t>
            </a: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-apple-system"/>
              </a:rPr>
              <a:t>GUI - </a:t>
            </a:r>
            <a:r>
              <a:rPr lang="en-US" sz="1400" b="0" i="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-apple-system"/>
              </a:rPr>
              <a:t>dearpygui</a:t>
            </a:r>
            <a:endParaRPr lang="en-US" sz="1400" b="0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-apple-system"/>
            </a:endParaRP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-apple-system"/>
              </a:rPr>
              <a:t>ЯП - </a:t>
            </a:r>
            <a:r>
              <a:rPr lang="en-US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-apple-system"/>
              </a:rPr>
              <a:t>Python</a:t>
            </a: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-apple-system"/>
              </a:rPr>
              <a:t>Средство компиляции в </a:t>
            </a:r>
            <a:r>
              <a:rPr lang="en-US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-apple-system"/>
              </a:rPr>
              <a:t>exe -  </a:t>
            </a:r>
            <a:r>
              <a:rPr lang="en-US" sz="1400" b="0" i="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-apple-system"/>
              </a:rPr>
              <a:t>auto_py_to_exe</a:t>
            </a:r>
            <a:endParaRPr lang="en-US" sz="1400" b="0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-apple-system"/>
            </a:endParaRP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-apple-system"/>
              </a:rPr>
              <a:t>вспом</a:t>
            </a: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-apple-system"/>
              </a:rPr>
              <a:t>о</a:t>
            </a:r>
            <a:r>
              <a:rPr lang="ru-RU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-apple-system"/>
              </a:rPr>
              <a:t>гательный модуль - </a:t>
            </a:r>
            <a:r>
              <a:rPr lang="en-US" sz="1400" b="0" i="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-apple-system"/>
              </a:rPr>
              <a:t>numpy</a:t>
            </a:r>
            <a:endParaRPr lang="ru-RU" sz="1400" b="0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-apple-system"/>
            </a:endParaRP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C95EE89-601F-4CFF-BB52-0114977119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35310" y="6309360"/>
            <a:ext cx="2151135" cy="457200"/>
          </a:xfrm>
        </p:spPr>
        <p:txBody>
          <a:bodyPr/>
          <a:lstStyle/>
          <a:p>
            <a:pPr algn="l" rtl="0"/>
            <a:r>
              <a:rPr lang="ru-RU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rPr>
              <a:t>18 мая 2023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F4323D-4953-438A-A019-ADF9DDAD1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AEF9944-A4F6-4C59-AEBD-678D6480B8EA}" type="slidenum">
              <a:rPr lang="ru-RU" smtClean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rPr>
              <a:pPr rtl="0"/>
              <a:t>24</a:t>
            </a:fld>
            <a:endParaRPr lang="ru-RU" dirty="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241F170-315F-4703-9656-A443211D8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69879" y="6126480"/>
            <a:ext cx="4564375" cy="457200"/>
          </a:xfrm>
        </p:spPr>
        <p:txBody>
          <a:bodyPr/>
          <a:lstStyle/>
          <a:p>
            <a:pPr algn="l" rtl="0"/>
            <a:r>
              <a:rPr lang="en-US" dirty="0">
                <a:solidFill>
                  <a:schemeClr val="bg1"/>
                </a:solidFill>
              </a:rPr>
              <a:t>github.com/Luzinsan/expert_system/releases/tag/First(Last)_course_work_TSiSA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157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BF18A0-0D9A-4D40-A800-8F6FF1A84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Заключение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F60CBA0-BD07-46CE-9372-C6D88C8AA2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5E25F94-8C7B-4675-BBD5-B81D3F3FB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9450" y="3586163"/>
            <a:ext cx="5031582" cy="2871787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80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Рассмотрена предметная область;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80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Выявлены проблемы;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80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Предложен комплекс методов и моделей для этапов анализа, оценки и выбора альтернатив решения проблемной ситуации;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180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Реализовано универсальное программное обеспечение;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07046F1-C6F4-4CA6-B951-35D9FFBBF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CCE69AA3-7A3C-4879-8DDC-4C88C47EE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AEF9944-A4F6-4C59-AEBD-678D6480B8EA}" type="slidenum">
              <a:rPr lang="ru-RU" smtClean="0"/>
              <a:t>25</a:t>
            </a:fld>
            <a:endParaRPr lang="ru-RU" dirty="0"/>
          </a:p>
        </p:txBody>
      </p:sp>
      <p:pic>
        <p:nvPicPr>
          <p:cNvPr id="13" name="Picture 8">
            <a:extLst>
              <a:ext uri="{FF2B5EF4-FFF2-40B4-BE49-F238E27FC236}">
                <a16:creationId xmlns:a16="http://schemas.microsoft.com/office/drawing/2014/main" id="{7D40284C-1009-4BEB-8C3A-56AC6BE96E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2093"/>
          <a:stretch/>
        </p:blipFill>
        <p:spPr bwMode="auto">
          <a:xfrm>
            <a:off x="-2716" y="3461005"/>
            <a:ext cx="6858025" cy="3396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0">
            <a:extLst>
              <a:ext uri="{FF2B5EF4-FFF2-40B4-BE49-F238E27FC236}">
                <a16:creationId xmlns:a16="http://schemas.microsoft.com/office/drawing/2014/main" id="{618B1E86-EE98-4B66-B512-EEFD555195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929" b="5929"/>
          <a:stretch>
            <a:fillRect/>
          </a:stretch>
        </p:blipFill>
        <p:spPr bwMode="auto">
          <a:xfrm>
            <a:off x="6858000" y="4763"/>
            <a:ext cx="5334000" cy="3392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53370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64081DB-1923-4878-AB15-AD54F35A1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622" y="1138041"/>
            <a:ext cx="4862811" cy="2019488"/>
          </a:xfrm>
        </p:spPr>
        <p:txBody>
          <a:bodyPr rtlCol="0"/>
          <a:lstStyle/>
          <a:p>
            <a:pPr rtl="0"/>
            <a:r>
              <a:rPr lang="ru-RU"/>
              <a:t>СПАСИБО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5755816F-F516-477A-8EF2-D8CA20267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86764" y="3928342"/>
            <a:ext cx="4162319" cy="2285000"/>
          </a:xfrm>
        </p:spPr>
        <p:txBody>
          <a:bodyPr rtlCol="0">
            <a:normAutofit/>
          </a:bodyPr>
          <a:lstStyle/>
          <a:p>
            <a:pPr rtl="0"/>
            <a:r>
              <a:rPr lang="ru-RU" dirty="0"/>
              <a:t>Лузинсан А.А.</a:t>
            </a:r>
          </a:p>
          <a:p>
            <a:pPr rtl="0"/>
            <a:r>
              <a:rPr lang="en-US" dirty="0"/>
              <a:t>luzinsan@mail.ru</a:t>
            </a:r>
            <a:endParaRPr lang="ru-RU" dirty="0"/>
          </a:p>
        </p:txBody>
      </p:sp>
      <p:sp>
        <p:nvSpPr>
          <p:cNvPr id="33" name="Дата 32">
            <a:extLst>
              <a:ext uri="{FF2B5EF4-FFF2-40B4-BE49-F238E27FC236}">
                <a16:creationId xmlns:a16="http://schemas.microsoft.com/office/drawing/2014/main" id="{0D675628-85B5-4093-90F8-769A1F3405C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77732" y="6309360"/>
            <a:ext cx="2736329" cy="457200"/>
          </a:xfrm>
        </p:spPr>
        <p:txBody>
          <a:bodyPr rtlCol="0"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35" name="Номер слайда 34">
            <a:extLst>
              <a:ext uri="{FF2B5EF4-FFF2-40B4-BE49-F238E27FC236}">
                <a16:creationId xmlns:a16="http://schemas.microsoft.com/office/drawing/2014/main" id="{6F05ADB0-C4C0-4EB9-ACD6-D5D69C07C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4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pPr rtl="0"/>
              <a:t>26</a:t>
            </a:fld>
            <a:endParaRPr lang="ru-RU" dirty="0"/>
          </a:p>
        </p:txBody>
      </p:sp>
      <p:pic>
        <p:nvPicPr>
          <p:cNvPr id="19" name="Picture 8">
            <a:extLst>
              <a:ext uri="{FF2B5EF4-FFF2-40B4-BE49-F238E27FC236}">
                <a16:creationId xmlns:a16="http://schemas.microsoft.com/office/drawing/2014/main" id="{F61EC1BD-C2E5-434D-B331-4312B72725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2093"/>
          <a:stretch/>
        </p:blipFill>
        <p:spPr bwMode="auto">
          <a:xfrm>
            <a:off x="0" y="3461005"/>
            <a:ext cx="6858025" cy="3396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0">
            <a:extLst>
              <a:ext uri="{FF2B5EF4-FFF2-40B4-BE49-F238E27FC236}">
                <a16:creationId xmlns:a16="http://schemas.microsoft.com/office/drawing/2014/main" id="{E7379F76-A07D-4478-AE13-DF52E8BE1E9A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929" b="5929"/>
          <a:stretch>
            <a:fillRect/>
          </a:stretch>
        </p:blipFill>
        <p:spPr bwMode="auto">
          <a:xfrm>
            <a:off x="6858000" y="4763"/>
            <a:ext cx="5334000" cy="3392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4099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6CC901-5DC1-4AB3-B488-40C5FEC85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и задачи работы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99A8101-EDFB-4BA2-83FC-E896EA9BB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09163DD-E207-45C0-B9E9-C3FE945B5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AEF9944-A4F6-4C59-AEBD-678D6480B8EA}" type="slidenum">
              <a:rPr lang="ru-RU" smtClean="0"/>
              <a:t>3</a:t>
            </a:fld>
            <a:endParaRPr lang="ru-RU" dirty="0"/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24C5C2DB-60FA-4289-8D0B-4E6298BE1804}"/>
              </a:ext>
            </a:extLst>
          </p:cNvPr>
          <p:cNvSpPr txBox="1">
            <a:spLocks/>
          </p:cNvSpPr>
          <p:nvPr/>
        </p:nvSpPr>
        <p:spPr>
          <a:xfrm>
            <a:off x="1138989" y="3593432"/>
            <a:ext cx="10628287" cy="317312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b="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Разработать модели чёрного ящика, состава и структуры процесса разработки сайта;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b="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Выявить причины и факторы возникновения проблемы превышения бюджета;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b="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Определить цели для устранения выявленных причин и рассчитать наиболее приоритетную;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b="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Предложить альтернативы достижения цели;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b="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Выбрать метод оценки альтернатив для достижения цели;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b="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Разработать программный продукт, реализующий выбранный метод.</a:t>
            </a: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C348FFB3-FE0F-4782-B840-BFFDA2DF5934}"/>
              </a:ext>
            </a:extLst>
          </p:cNvPr>
          <p:cNvSpPr txBox="1">
            <a:spLocks/>
          </p:cNvSpPr>
          <p:nvPr/>
        </p:nvSpPr>
        <p:spPr>
          <a:xfrm>
            <a:off x="1138988" y="2566737"/>
            <a:ext cx="10764253" cy="87848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240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Цель</a:t>
            </a:r>
            <a:r>
              <a:rPr lang="ru-RU" sz="2400" b="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 разработать комплекс методов и ПО для выработки эффективных решений в проблемных ситуациях </a:t>
            </a:r>
            <a:r>
              <a:rPr lang="en-US" sz="2400" b="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web-</a:t>
            </a:r>
            <a:r>
              <a:rPr lang="ru-RU" sz="2400" b="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студии. </a:t>
            </a:r>
          </a:p>
        </p:txBody>
      </p:sp>
    </p:spTree>
    <p:extLst>
      <p:ext uri="{BB962C8B-B14F-4D97-AF65-F5344CB8AC3E}">
        <p14:creationId xmlns:p14="http://schemas.microsoft.com/office/powerpoint/2010/main" val="4114550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Нижний колонтитул 22">
            <a:extLst>
              <a:ext uri="{FF2B5EF4-FFF2-40B4-BE49-F238E27FC236}">
                <a16:creationId xmlns:a16="http://schemas.microsoft.com/office/drawing/2014/main" id="{C50BB1C4-223C-42B9-AF6A-F40E305B1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87178" y="6309360"/>
            <a:ext cx="6623040" cy="457200"/>
          </a:xfrm>
        </p:spPr>
        <p:txBody>
          <a:bodyPr rtlCol="0"/>
          <a:lstStyle/>
          <a:p>
            <a:pPr rtl="0"/>
            <a:r>
              <a:rPr lang="ru-RU" dirty="0"/>
              <a:t>Чёрный ящик</a:t>
            </a:r>
          </a:p>
        </p:txBody>
      </p:sp>
      <p:sp>
        <p:nvSpPr>
          <p:cNvPr id="21" name="Дата 20">
            <a:extLst>
              <a:ext uri="{FF2B5EF4-FFF2-40B4-BE49-F238E27FC236}">
                <a16:creationId xmlns:a16="http://schemas.microsoft.com/office/drawing/2014/main" id="{9DE3C7A9-21F2-4569-A617-6303685EAA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79537" y="6309360"/>
            <a:ext cx="1885598" cy="457200"/>
          </a:xfrm>
        </p:spPr>
        <p:txBody>
          <a:bodyPr rtlCol="0"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24" name="Номер слайда 23">
            <a:extLst>
              <a:ext uri="{FF2B5EF4-FFF2-40B4-BE49-F238E27FC236}">
                <a16:creationId xmlns:a16="http://schemas.microsoft.com/office/drawing/2014/main" id="{29B547D4-09F9-49AB-B5C7-2EDDB233C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4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pPr rtl="0"/>
              <a:t>4</a:t>
            </a:fld>
            <a:endParaRPr lang="ru-RU" dirty="0"/>
          </a:p>
        </p:txBody>
      </p:sp>
      <p:pic>
        <p:nvPicPr>
          <p:cNvPr id="6" name="Изображение2">
            <a:extLst>
              <a:ext uri="{FF2B5EF4-FFF2-40B4-BE49-F238E27FC236}">
                <a16:creationId xmlns:a16="http://schemas.microsoft.com/office/drawing/2014/main" id="{14FB85BC-08C5-4D15-8A2E-F5543F94ACB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0" y="0"/>
            <a:ext cx="8165651" cy="6108454"/>
          </a:xfrm>
          <a:prstGeom prst="rect">
            <a:avLst/>
          </a:prstGeom>
        </p:spPr>
      </p:pic>
      <p:sp>
        <p:nvSpPr>
          <p:cNvPr id="7" name="Объект 8">
            <a:extLst>
              <a:ext uri="{FF2B5EF4-FFF2-40B4-BE49-F238E27FC236}">
                <a16:creationId xmlns:a16="http://schemas.microsoft.com/office/drawing/2014/main" id="{39387F45-FCA7-4D94-ABFD-C31FB35D8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2762" y="1063256"/>
            <a:ext cx="3909237" cy="5045198"/>
          </a:xfrm>
        </p:spPr>
        <p:txBody>
          <a:bodyPr rtlCol="0">
            <a:noAutofit/>
          </a:bodyPr>
          <a:lstStyle/>
          <a:p>
            <a:pPr>
              <a:lnSpc>
                <a:spcPct val="100000"/>
              </a:lnSpc>
            </a:pPr>
            <a:r>
              <a:rPr lang="ru-RU" sz="1800" spc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Макросреда: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spc="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Мин.фин</a:t>
            </a:r>
            <a:r>
              <a:rPr lang="ru-RU" sz="1800" spc="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., ЦБ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spc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Интернет-аудитория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spc="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НИИ</a:t>
            </a:r>
          </a:p>
          <a:p>
            <a:pPr>
              <a:lnSpc>
                <a:spcPct val="100000"/>
              </a:lnSpc>
            </a:pPr>
            <a:r>
              <a:rPr lang="ru-RU" sz="1800" spc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Микросреда: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spc="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Заказчик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spc="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Целевая аудитория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spc="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Web-</a:t>
            </a:r>
            <a:r>
              <a:rPr lang="ru-RU" sz="1800" spc="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студии конкуренты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spc="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Вендоры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spc="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Рынок труда и </a:t>
            </a:r>
            <a:r>
              <a:rPr lang="en-US" sz="1800" spc="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outsource</a:t>
            </a:r>
            <a:endParaRPr lang="ru-RU" sz="1800" spc="0" dirty="0">
              <a:solidFill>
                <a:schemeClr val="tx1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spc="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Федеральная налоговая служба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spc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Федеральная служб</a:t>
            </a:r>
            <a:r>
              <a:rPr lang="ru-RU" sz="1800" spc="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 по тарифам</a:t>
            </a:r>
          </a:p>
        </p:txBody>
      </p:sp>
    </p:spTree>
    <p:extLst>
      <p:ext uri="{BB962C8B-B14F-4D97-AF65-F5344CB8AC3E}">
        <p14:creationId xmlns:p14="http://schemas.microsoft.com/office/powerpoint/2010/main" val="20131800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Изображение1">
            <a:extLst>
              <a:ext uri="{FF2B5EF4-FFF2-40B4-BE49-F238E27FC236}">
                <a16:creationId xmlns:a16="http://schemas.microsoft.com/office/drawing/2014/main" id="{C09B61AF-93D4-4E86-93A6-0644DC74352B}"/>
              </a:ext>
            </a:extLst>
          </p:cNvPr>
          <p:cNvPicPr/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9" name="Объект 8">
            <a:extLst>
              <a:ext uri="{FF2B5EF4-FFF2-40B4-BE49-F238E27FC236}">
                <a16:creationId xmlns:a16="http://schemas.microsoft.com/office/drawing/2014/main" id="{469D770A-D8B9-4D5E-BB61-CD763E29D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8519" y="385011"/>
            <a:ext cx="5567634" cy="5924349"/>
          </a:xfrm>
        </p:spPr>
        <p:txBody>
          <a:bodyPr rtlCol="0">
            <a:no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000" spc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«Анализ» - изучение организационной структуры компании, их миссии, стратегий и предпочтений; задач; составление ТЗ и сметы проекта, изучение аудитории, проектирование архитектуры сайта.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000" spc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«Разработка» </a:t>
            </a:r>
            <a:r>
              <a:rPr lang="en-US" sz="2000" spc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ru-RU" sz="2000" spc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формирование дизайна в соответствие с фирменным стилем компании, подготовк</a:t>
            </a:r>
            <a:r>
              <a:rPr lang="ru-RU" sz="2000" spc="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</a:t>
            </a:r>
            <a:r>
              <a:rPr lang="ru-RU" sz="2000" spc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семантического ядра для </a:t>
            </a:r>
            <a:r>
              <a:rPr lang="en-US" sz="2000" spc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SEO </a:t>
            </a:r>
            <a:r>
              <a:rPr lang="ru-RU" sz="2000" spc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 контента, адаптивная вёрстку и непосредственно программирование.</a:t>
            </a:r>
            <a:endParaRPr lang="ru-RU" sz="2000" spc="0" dirty="0">
              <a:solidFill>
                <a:srgbClr val="00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000" spc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«Сопровождение» </a:t>
            </a:r>
            <a:r>
              <a:rPr lang="en-US" sz="2000" spc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sz="2000" spc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интеграци</a:t>
            </a:r>
            <a:r>
              <a:rPr lang="ru-RU" sz="2000" spc="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я</a:t>
            </a:r>
            <a:r>
              <a:rPr lang="ru-RU" sz="2000" spc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сайта с внешними системами, внесение информации на страницы сайта, тестирование и окончательная публикация сайта на выбранном хостинге, а также дополнительные услуги по желанию заказчика.</a:t>
            </a:r>
          </a:p>
        </p:txBody>
      </p:sp>
      <p:sp>
        <p:nvSpPr>
          <p:cNvPr id="22" name="Нижний колонтитул 21">
            <a:extLst>
              <a:ext uri="{FF2B5EF4-FFF2-40B4-BE49-F238E27FC236}">
                <a16:creationId xmlns:a16="http://schemas.microsoft.com/office/drawing/2014/main" id="{A0C89215-7880-40F7-A389-2C9A09EE3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89106" y="6309360"/>
            <a:ext cx="1914134" cy="457200"/>
          </a:xfrm>
        </p:spPr>
        <p:txBody>
          <a:bodyPr rtlCol="0"/>
          <a:lstStyle/>
          <a:p>
            <a:pPr rtl="0"/>
            <a:r>
              <a:rPr lang="ru-RU" dirty="0"/>
              <a:t>Моделирование</a:t>
            </a:r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D3FE66FD-2026-4582-A911-F6DABAE051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29432" y="6400800"/>
            <a:ext cx="1831400" cy="457200"/>
          </a:xfrm>
        </p:spPr>
        <p:txBody>
          <a:bodyPr rtlCol="0"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23" name="Номер слайда 22">
            <a:extLst>
              <a:ext uri="{FF2B5EF4-FFF2-40B4-BE49-F238E27FC236}">
                <a16:creationId xmlns:a16="http://schemas.microsoft.com/office/drawing/2014/main" id="{1CFAACA4-65B8-42F6-BCD5-C3D1E8D95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4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pPr rtl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09332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59EFE67E-60AE-41C6-B6C4-7FC54FE38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4" y="5379395"/>
            <a:ext cx="10013709" cy="680937"/>
          </a:xfrm>
        </p:spPr>
        <p:txBody>
          <a:bodyPr rtlCol="0">
            <a:normAutofit fontScale="90000"/>
          </a:bodyPr>
          <a:lstStyle/>
          <a:p>
            <a:pPr rtl="0"/>
            <a:r>
              <a:rPr lang="ru-RU" dirty="0"/>
              <a:t>Модель структуры (уровень 2)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91BF2BA-ADC4-4A71-B4A0-9B3047AA9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2" y="6309360"/>
            <a:ext cx="4946592" cy="457200"/>
          </a:xfrm>
        </p:spPr>
        <p:txBody>
          <a:bodyPr rtlCol="0"/>
          <a:lstStyle/>
          <a:p>
            <a:pPr rtl="0"/>
            <a:r>
              <a:rPr lang="ru-RU" dirty="0"/>
              <a:t>Моделирование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9A676C-CDB5-49C8-B5BA-20BD3594AD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 rtlCol="0"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6B20231-9711-4B47-A80C-85346582D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4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pPr rtl="0"/>
              <a:t>6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684EA5E-4B7E-44B5-AEE0-A2EA76CCEB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043" y="212802"/>
            <a:ext cx="11122818" cy="5166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304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ECC4CE33-22E3-4D6B-9A71-2A89D19E2A35}"/>
              </a:ext>
            </a:extLst>
          </p:cNvPr>
          <p:cNvCxnSpPr>
            <a:cxnSpLocks/>
          </p:cNvCxnSpPr>
          <p:nvPr/>
        </p:nvCxnSpPr>
        <p:spPr>
          <a:xfrm flipH="1">
            <a:off x="11139049" y="0"/>
            <a:ext cx="1" cy="6858000"/>
          </a:xfrm>
          <a:prstGeom prst="line">
            <a:avLst/>
          </a:prstGeom>
          <a:ln w="76200">
            <a:solidFill>
              <a:srgbClr val="59546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59EFE67E-60AE-41C6-B6C4-7FC54FE38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9145" y="5234341"/>
            <a:ext cx="11102853" cy="825991"/>
          </a:xfrm>
        </p:spPr>
        <p:txBody>
          <a:bodyPr rtlCol="0">
            <a:noAutofit/>
          </a:bodyPr>
          <a:lstStyle/>
          <a:p>
            <a:pPr rtl="0"/>
            <a:r>
              <a:rPr lang="ru-RU" sz="2400" dirty="0"/>
              <a:t>Диаграмма взаимосвязей подсистемы (Анализ)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91BF2BA-ADC4-4A71-B4A0-9B3047AA9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2" y="6309360"/>
            <a:ext cx="4946592" cy="457200"/>
          </a:xfrm>
        </p:spPr>
        <p:txBody>
          <a:bodyPr rtlCol="0"/>
          <a:lstStyle/>
          <a:p>
            <a:pPr rtl="0"/>
            <a:r>
              <a:rPr lang="ru-RU" dirty="0"/>
              <a:t>Моделирование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9A676C-CDB5-49C8-B5BA-20BD3594AD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 rtlCol="0"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6B20231-9711-4B47-A80C-85346582D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4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pPr rtl="0"/>
              <a:t>7</a:t>
            </a:fld>
            <a:endParaRPr lang="ru-RU" dirty="0"/>
          </a:p>
        </p:txBody>
      </p:sp>
      <p:pic>
        <p:nvPicPr>
          <p:cNvPr id="8" name="Изображение4">
            <a:extLst>
              <a:ext uri="{FF2B5EF4-FFF2-40B4-BE49-F238E27FC236}">
                <a16:creationId xmlns:a16="http://schemas.microsoft.com/office/drawing/2014/main" id="{91D94538-B18F-48D5-9E51-92CE0E62EE8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052950" y="0"/>
            <a:ext cx="10049905" cy="5234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510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91BF2BA-ADC4-4A71-B4A0-9B3047AA9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2" y="6309360"/>
            <a:ext cx="4946592" cy="457200"/>
          </a:xfrm>
        </p:spPr>
        <p:txBody>
          <a:bodyPr rtlCol="0"/>
          <a:lstStyle/>
          <a:p>
            <a:pPr rtl="0"/>
            <a:r>
              <a:rPr lang="ru-RU" dirty="0"/>
              <a:t>Моделирование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9A676C-CDB5-49C8-B5BA-20BD3594AD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32520" y="6309360"/>
            <a:ext cx="2148840" cy="457200"/>
          </a:xfrm>
        </p:spPr>
        <p:txBody>
          <a:bodyPr rtlCol="0"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6B20231-9711-4B47-A80C-85346582D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4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pPr rtl="0"/>
              <a:t>8</a:t>
            </a:fld>
            <a:endParaRPr lang="ru-RU" dirty="0"/>
          </a:p>
        </p:txBody>
      </p:sp>
      <p:pic>
        <p:nvPicPr>
          <p:cNvPr id="8" name="Изображение5">
            <a:extLst>
              <a:ext uri="{FF2B5EF4-FFF2-40B4-BE49-F238E27FC236}">
                <a16:creationId xmlns:a16="http://schemas.microsoft.com/office/drawing/2014/main" id="{947B5628-A653-4AAE-8D11-8BC25BBD188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054197" y="0"/>
            <a:ext cx="7678323" cy="4722595"/>
          </a:xfrm>
          <a:prstGeom prst="rect">
            <a:avLst/>
          </a:prstGeom>
        </p:spPr>
      </p:pic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167E8808-DCE0-4BBC-B8B6-0F5426C97891}"/>
              </a:ext>
            </a:extLst>
          </p:cNvPr>
          <p:cNvCxnSpPr>
            <a:cxnSpLocks/>
          </p:cNvCxnSpPr>
          <p:nvPr/>
        </p:nvCxnSpPr>
        <p:spPr>
          <a:xfrm>
            <a:off x="8732520" y="0"/>
            <a:ext cx="0" cy="6858000"/>
          </a:xfrm>
          <a:prstGeom prst="line">
            <a:avLst/>
          </a:prstGeom>
          <a:ln w="76200">
            <a:solidFill>
              <a:srgbClr val="59546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Заголовок 5">
            <a:extLst>
              <a:ext uri="{FF2B5EF4-FFF2-40B4-BE49-F238E27FC236}">
                <a16:creationId xmlns:a16="http://schemas.microsoft.com/office/drawing/2014/main" id="{B46136FD-8AA4-4851-A46E-BBF86B54AE2B}"/>
              </a:ext>
            </a:extLst>
          </p:cNvPr>
          <p:cNvSpPr txBox="1">
            <a:spLocks/>
          </p:cNvSpPr>
          <p:nvPr/>
        </p:nvSpPr>
        <p:spPr>
          <a:xfrm>
            <a:off x="1054197" y="4722595"/>
            <a:ext cx="11054079" cy="1353085"/>
          </a:xfrm>
          <a:prstGeom prst="rect">
            <a:avLst/>
          </a:prstGeom>
        </p:spPr>
        <p:txBody>
          <a:bodyPr vert="horz" lIns="109728" tIns="109728" rIns="109728" bIns="91440" rtlCol="0" anchor="ctr">
            <a:noAutofit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3600" b="1" kern="1200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/>
              <a:t>Диаграмма взаимосвязей подсистемы (Реализация)</a:t>
            </a:r>
          </a:p>
        </p:txBody>
      </p:sp>
    </p:spTree>
    <p:extLst>
      <p:ext uri="{BB962C8B-B14F-4D97-AF65-F5344CB8AC3E}">
        <p14:creationId xmlns:p14="http://schemas.microsoft.com/office/powerpoint/2010/main" val="3373019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91BF2BA-ADC4-4A71-B4A0-9B3047AA9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35372" y="6309360"/>
            <a:ext cx="4946592" cy="457200"/>
          </a:xfrm>
        </p:spPr>
        <p:txBody>
          <a:bodyPr rtlCol="0"/>
          <a:lstStyle/>
          <a:p>
            <a:pPr rtl="0"/>
            <a:r>
              <a:rPr lang="ru-RU" dirty="0"/>
              <a:t>Моделирование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9A676C-CDB5-49C8-B5BA-20BD3594AD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02168" y="6309360"/>
            <a:ext cx="2148840" cy="457200"/>
          </a:xfrm>
        </p:spPr>
        <p:txBody>
          <a:bodyPr rtlCol="0"/>
          <a:lstStyle/>
          <a:p>
            <a:pPr rtl="0"/>
            <a:r>
              <a:rPr lang="ru-RU" dirty="0"/>
              <a:t>18 мая 2023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6B20231-9711-4B47-A80C-85346582D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9204" y="6309360"/>
            <a:ext cx="979879" cy="457200"/>
          </a:xfrm>
        </p:spPr>
        <p:txBody>
          <a:bodyPr rtlCol="0"/>
          <a:lstStyle/>
          <a:p>
            <a:pPr rtl="0"/>
            <a:fld id="{FAEF9944-A4F6-4C59-AEBD-678D6480B8EA}" type="slidenum">
              <a:rPr lang="ru-RU" smtClean="0"/>
              <a:pPr rtl="0"/>
              <a:t>9</a:t>
            </a:fld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08152E4-BDA3-4684-8522-4A627C4B01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0"/>
            <a:ext cx="10099040" cy="5031034"/>
          </a:xfrm>
          <a:prstGeom prst="rect">
            <a:avLst/>
          </a:prstGeom>
        </p:spPr>
      </p:pic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13CE0927-17AD-444A-92C7-EF68740DFC01}"/>
              </a:ext>
            </a:extLst>
          </p:cNvPr>
          <p:cNvCxnSpPr>
            <a:cxnSpLocks/>
          </p:cNvCxnSpPr>
          <p:nvPr/>
        </p:nvCxnSpPr>
        <p:spPr>
          <a:xfrm>
            <a:off x="11181080" y="0"/>
            <a:ext cx="0" cy="6858000"/>
          </a:xfrm>
          <a:prstGeom prst="line">
            <a:avLst/>
          </a:prstGeom>
          <a:ln w="76200">
            <a:solidFill>
              <a:srgbClr val="59546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Заголовок 5">
            <a:extLst>
              <a:ext uri="{FF2B5EF4-FFF2-40B4-BE49-F238E27FC236}">
                <a16:creationId xmlns:a16="http://schemas.microsoft.com/office/drawing/2014/main" id="{E0FA4950-12EF-45AF-BE41-DF4233C49106}"/>
              </a:ext>
            </a:extLst>
          </p:cNvPr>
          <p:cNvSpPr txBox="1">
            <a:spLocks/>
          </p:cNvSpPr>
          <p:nvPr/>
        </p:nvSpPr>
        <p:spPr>
          <a:xfrm>
            <a:off x="1033593" y="5384800"/>
            <a:ext cx="11054079" cy="680720"/>
          </a:xfrm>
          <a:prstGeom prst="rect">
            <a:avLst/>
          </a:prstGeom>
        </p:spPr>
        <p:txBody>
          <a:bodyPr vert="horz" lIns="109728" tIns="109728" rIns="109728" bIns="91440" rtlCol="0" anchor="ctr">
            <a:noAutofit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0"/>
              </a:spcBef>
              <a:buNone/>
              <a:defRPr sz="3600" b="1" kern="1200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dirty="0"/>
              <a:t>Диаграмма взаимосвязей подсистемы (Сопровождение)</a:t>
            </a:r>
          </a:p>
        </p:txBody>
      </p:sp>
    </p:spTree>
    <p:extLst>
      <p:ext uri="{BB962C8B-B14F-4D97-AF65-F5344CB8AC3E}">
        <p14:creationId xmlns:p14="http://schemas.microsoft.com/office/powerpoint/2010/main" val="1581649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hojiVTI">
  <a:themeElements>
    <a:clrScheme name="Shoji">
      <a:dk1>
        <a:sysClr val="windowText" lastClr="000000"/>
      </a:dk1>
      <a:lt1>
        <a:sysClr val="window" lastClr="FFFFFF"/>
      </a:lt1>
      <a:dk2>
        <a:srgbClr val="595460"/>
      </a:dk2>
      <a:lt2>
        <a:srgbClr val="EBEDEB"/>
      </a:lt2>
      <a:accent1>
        <a:srgbClr val="97A7B8"/>
      </a:accent1>
      <a:accent2>
        <a:srgbClr val="A5B592"/>
      </a:accent2>
      <a:accent3>
        <a:srgbClr val="CED228"/>
      </a:accent3>
      <a:accent4>
        <a:srgbClr val="D1C499"/>
      </a:accent4>
      <a:accent5>
        <a:srgbClr val="BDB3B6"/>
      </a:accent5>
      <a:accent6>
        <a:srgbClr val="C5A98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4514628.tgt.Office_50301648_TF56000440_Win32_OJ112196103.potx" id="{2CAD1127-FFA6-4DA3-8FC7-59947F152CB9}" vid="{1F4B8534-2AE0-4DA0-8399-80F86C195FEE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0F1594-3EA9-4B35-B72A-00D8B89F015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9F8CEDD-DC61-403E-AD0F-EF7523F627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BF9B764-6365-43A2-B92A-B9C4DD6E9B23}">
  <ds:schemaRefs>
    <ds:schemaRef ds:uri="http://purl.org/dc/dcmitype/"/>
    <ds:schemaRef ds:uri="http://www.w3.org/XML/1998/namespace"/>
    <ds:schemaRef ds:uri="http://purl.org/dc/elements/1.1/"/>
    <ds:schemaRef ds:uri="http://schemas.microsoft.com/office/2006/documentManagement/types"/>
    <ds:schemaRef ds:uri="http://purl.org/dc/terms/"/>
    <ds:schemaRef ds:uri="230e9df3-be65-4c73-a93b-d1236ebd677e"/>
    <ds:schemaRef ds:uri="71af3243-3dd4-4a8d-8c0d-dd76da1f02a5"/>
    <ds:schemaRef ds:uri="http://schemas.microsoft.com/sharepoint/v3"/>
    <ds:schemaRef ds:uri="http://schemas.microsoft.com/office/infopath/2007/PartnerControls"/>
    <ds:schemaRef ds:uri="http://schemas.openxmlformats.org/package/2006/metadata/core-properties"/>
    <ds:schemaRef ds:uri="16c05727-aa75-4e4a-9b5f-8a80a1165891"/>
    <ds:schemaRef ds:uri="http://schemas.microsoft.com/office/2006/metadata/properties"/>
  </ds:schemaRefs>
</ds:datastoreItem>
</file>

<file path=docMetadata/LabelInfo.xml><?xml version="1.0" encoding="utf-8"?>
<clbl:labelList xmlns:clbl="http://schemas.microsoft.com/office/2020/mipLabelMetadata">
  <clbl:label id="{72f988bf-86f1-41af-91ab-2d7cd011db47}" enabled="0" method="" siteId="{72f988bf-86f1-41af-91ab-2d7cd011db4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Дизайн Седзи</Template>
  <TotalTime>3029</TotalTime>
  <Words>2137</Words>
  <Application>Microsoft Office PowerPoint</Application>
  <PresentationFormat>Широкоэкранный</PresentationFormat>
  <Paragraphs>381</Paragraphs>
  <Slides>26</Slides>
  <Notes>26</Notes>
  <HiddenSlides>8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34" baseType="lpstr">
      <vt:lpstr>Meiryo</vt:lpstr>
      <vt:lpstr>-apple-system</vt:lpstr>
      <vt:lpstr>Arial</vt:lpstr>
      <vt:lpstr>Calibri</vt:lpstr>
      <vt:lpstr>Corbel</vt:lpstr>
      <vt:lpstr>Liberation Serif</vt:lpstr>
      <vt:lpstr>Times New Roman</vt:lpstr>
      <vt:lpstr>ShojiVTI</vt:lpstr>
      <vt:lpstr>Выбор альтернатив повышения эффективности процесса разработки корпоративного сайта в Web-студии</vt:lpstr>
      <vt:lpstr>Презентация PowerPoint</vt:lpstr>
      <vt:lpstr>Цель и задачи работы</vt:lpstr>
      <vt:lpstr>Презентация PowerPoint</vt:lpstr>
      <vt:lpstr>Презентация PowerPoint</vt:lpstr>
      <vt:lpstr>Модель структуры (уровень 2)</vt:lpstr>
      <vt:lpstr>Диаграмма взаимосвязей подсистемы (Анализ)</vt:lpstr>
      <vt:lpstr>Презентация PowerPoint</vt:lpstr>
      <vt:lpstr>Презентация PowerPoint</vt:lpstr>
      <vt:lpstr>Презентация PowerPoint</vt:lpstr>
      <vt:lpstr>Презентация PowerPoint</vt:lpstr>
      <vt:lpstr>Провести анализ доступных вендоров и оценить риски</vt:lpstr>
      <vt:lpstr>МЕТОД ГРУППОВОГО ПАРНОГО СРАВНЕНИЯ (СИСТЕМА ОЦЕНОК 1/0)</vt:lpstr>
      <vt:lpstr>Руководитель web-студии</vt:lpstr>
      <vt:lpstr>Обобщённая матрица парных сравнений</vt:lpstr>
      <vt:lpstr>РЕАЛИЗАЦИЯ МЕТОДА</vt:lpstr>
      <vt:lpstr>Альтернативное ПО</vt:lpstr>
      <vt:lpstr>Стек технологий</vt:lpstr>
      <vt:lpstr>Стартовое представление</vt:lpstr>
      <vt:lpstr>Эксперт №1</vt:lpstr>
      <vt:lpstr>Эксперт №2</vt:lpstr>
      <vt:lpstr>Эксперт №3</vt:lpstr>
      <vt:lpstr>Результаты</vt:lpstr>
      <vt:lpstr>Автоматизированная Система Принятия решения с помощью метода групповых парный сравнений  (система оценок 1/0)</vt:lpstr>
      <vt:lpstr>Заключение</vt:lpstr>
      <vt:lpstr>СПАСИБО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ЗАГОЛОВОК ПРЕЗЕНТАЦИИ</dc:title>
  <dc:creator>Анастасия Лузинсан</dc:creator>
  <cp:lastModifiedBy>Анастасия Лузинсан</cp:lastModifiedBy>
  <cp:revision>83</cp:revision>
  <dcterms:created xsi:type="dcterms:W3CDTF">2023-03-29T05:57:25Z</dcterms:created>
  <dcterms:modified xsi:type="dcterms:W3CDTF">2023-05-17T16:29:14Z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